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heme/themeOverride3.xml" ContentType="application/vnd.openxmlformats-officedocument.themeOverr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theme/themeOverride4.xml" ContentType="application/vnd.openxmlformats-officedocument.themeOverr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theme/themeOverride5.xml" ContentType="application/vnd.openxmlformats-officedocument.themeOverr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56" r:id="rId2"/>
    <p:sldId id="267" r:id="rId3"/>
    <p:sldId id="309" r:id="rId4"/>
    <p:sldId id="282" r:id="rId5"/>
    <p:sldId id="290" r:id="rId6"/>
    <p:sldId id="270" r:id="rId7"/>
    <p:sldId id="292" r:id="rId8"/>
    <p:sldId id="271" r:id="rId9"/>
    <p:sldId id="272" r:id="rId10"/>
    <p:sldId id="289" r:id="rId11"/>
    <p:sldId id="298" r:id="rId12"/>
    <p:sldId id="307" r:id="rId13"/>
    <p:sldId id="299" r:id="rId14"/>
    <p:sldId id="273" r:id="rId15"/>
    <p:sldId id="306" r:id="rId16"/>
    <p:sldId id="275" r:id="rId17"/>
    <p:sldId id="259" r:id="rId18"/>
    <p:sldId id="260" r:id="rId19"/>
    <p:sldId id="261" r:id="rId20"/>
    <p:sldId id="276" r:id="rId21"/>
    <p:sldId id="308" r:id="rId22"/>
    <p:sldId id="264" r:id="rId23"/>
    <p:sldId id="284" r:id="rId24"/>
    <p:sldId id="285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FF58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>
        <p:scale>
          <a:sx n="76" d="100"/>
          <a:sy n="76" d="100"/>
        </p:scale>
        <p:origin x="-121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icah\Desktop\results-project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Cycle Efficiency </a:t>
            </a:r>
            <a:r>
              <a:rPr lang="en-US" sz="18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vs. 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</a:t>
            </a:r>
          </a:p>
        </c:rich>
      </c:tx>
      <c:layout>
        <c:manualLayout>
          <c:xMode val="edge"/>
          <c:yMode val="edge"/>
          <c:x val="0.34768421052631576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366321315098772"/>
          <c:y val="0.13622488814242031"/>
          <c:w val="0.84608961923237858"/>
          <c:h val="0.73233019103393415"/>
        </c:manualLayout>
      </c:layout>
      <c:scatterChart>
        <c:scatterStyle val="smoothMarker"/>
        <c:varyColors val="0"/>
        <c:ser>
          <c:idx val="0"/>
          <c:order val="0"/>
          <c:tx>
            <c:v>Cycle Efficiency vs T</c:v>
          </c:tx>
          <c:marker>
            <c:symbol val="none"/>
          </c:marker>
          <c:xVal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25</c:v>
                </c:pt>
                <c:pt idx="2">
                  <c:v>45</c:v>
                </c:pt>
                <c:pt idx="3">
                  <c:v>65</c:v>
                </c:pt>
                <c:pt idx="4">
                  <c:v>85</c:v>
                </c:pt>
                <c:pt idx="5">
                  <c:v>100</c:v>
                </c:pt>
              </c:numCache>
            </c:numRef>
          </c:xVal>
          <c:yVal>
            <c:numRef>
              <c:f>Sheet1!$G$2:$G$7</c:f>
              <c:numCache>
                <c:formatCode>General</c:formatCode>
                <c:ptCount val="6"/>
                <c:pt idx="0">
                  <c:v>33.299999999999997</c:v>
                </c:pt>
                <c:pt idx="1">
                  <c:v>25</c:v>
                </c:pt>
                <c:pt idx="2">
                  <c:v>18</c:v>
                </c:pt>
                <c:pt idx="3">
                  <c:v>13</c:v>
                </c:pt>
                <c:pt idx="4">
                  <c:v>8</c:v>
                </c:pt>
                <c:pt idx="5">
                  <c:v>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3563136"/>
        <c:axId val="133565056"/>
      </c:scatterChart>
      <c:valAx>
        <c:axId val="1335631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dirty="0">
                    <a:solidFill>
                      <a:srgbClr val="002060"/>
                    </a:solidFill>
                    <a:latin typeface="+mj-lt"/>
                    <a:cs typeface="Times New Roman" panose="02020603050405020304" pitchFamily="18" charset="0"/>
                  </a:rPr>
                  <a:t>T </a:t>
                </a:r>
                <a:r>
                  <a:rPr lang="en-US" sz="1400" baseline="0" dirty="0">
                    <a:solidFill>
                      <a:srgbClr val="002060"/>
                    </a:solidFill>
                    <a:latin typeface="+mj-lt"/>
                    <a:cs typeface="Times New Roman" panose="02020603050405020304" pitchFamily="18" charset="0"/>
                  </a:rPr>
                  <a:t>(°C)</a:t>
                </a:r>
                <a:endParaRPr lang="en-US" sz="1400" baseline="30000" dirty="0">
                  <a:solidFill>
                    <a:srgbClr val="002060"/>
                  </a:solidFill>
                  <a:latin typeface="+mj-lt"/>
                  <a:cs typeface="Times New Roman" panose="02020603050405020304" pitchFamily="18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33565056"/>
        <c:crosses val="autoZero"/>
        <c:crossBetween val="midCat"/>
      </c:valAx>
      <c:valAx>
        <c:axId val="1335650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 b="1" dirty="0">
                    <a:solidFill>
                      <a:srgbClr val="002060"/>
                    </a:solidFill>
                    <a:latin typeface="+mj-lt"/>
                    <a:cs typeface="Times New Roman" panose="02020603050405020304" pitchFamily="18" charset="0"/>
                  </a:rPr>
                  <a:t>Cycle Efficiency (</a:t>
                </a:r>
                <a:r>
                  <a:rPr lang="el-GR" sz="1400" b="1" dirty="0">
                    <a:solidFill>
                      <a:srgbClr val="002060"/>
                    </a:solidFill>
                    <a:latin typeface="+mj-lt"/>
                    <a:cs typeface="Times New Roman" panose="02020603050405020304" pitchFamily="18" charset="0"/>
                  </a:rPr>
                  <a:t>η</a:t>
                </a:r>
                <a:r>
                  <a:rPr lang="en-US" sz="1400" b="1" dirty="0">
                    <a:solidFill>
                      <a:srgbClr val="002060"/>
                    </a:solidFill>
                    <a:latin typeface="+mj-lt"/>
                    <a:cs typeface="Times New Roman" panose="02020603050405020304" pitchFamily="18" charset="0"/>
                  </a:rPr>
                  <a:t>) </a:t>
                </a:r>
                <a:r>
                  <a:rPr lang="en-US" sz="1400" b="1" dirty="0" smtClean="0">
                    <a:solidFill>
                      <a:srgbClr val="002060"/>
                    </a:solidFill>
                    <a:latin typeface="+mj-lt"/>
                    <a:cs typeface="Times New Roman" panose="02020603050405020304" pitchFamily="18" charset="0"/>
                  </a:rPr>
                  <a:t>10</a:t>
                </a:r>
                <a:r>
                  <a:rPr lang="en-US" sz="1400" b="1" baseline="30000" dirty="0" smtClean="0">
                    <a:solidFill>
                      <a:srgbClr val="002060"/>
                    </a:solidFill>
                    <a:latin typeface="+mj-lt"/>
                    <a:cs typeface="Times New Roman" panose="02020603050405020304" pitchFamily="18" charset="0"/>
                  </a:rPr>
                  <a:t>9 </a:t>
                </a:r>
                <a:r>
                  <a:rPr lang="en-US" sz="1400" b="1" dirty="0">
                    <a:solidFill>
                      <a:srgbClr val="002060"/>
                    </a:solidFill>
                    <a:latin typeface="+mj-lt"/>
                    <a:cs typeface="Times New Roman" panose="02020603050405020304" pitchFamily="18" charset="0"/>
                  </a:rPr>
                  <a:t>cycles/J</a:t>
                </a:r>
              </a:p>
            </c:rich>
          </c:tx>
          <c:layout>
            <c:manualLayout>
              <c:xMode val="edge"/>
              <c:yMode val="edge"/>
              <c:x val="2.7117833954966156E-2"/>
              <c:y val="0.1853391875924461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33563136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1265659709804877E-2"/>
          <c:y val="8.7831903767954494E-2"/>
          <c:w val="0.69787921072538939"/>
          <c:h val="0.80881006769436758"/>
        </c:manualLayout>
      </c:layout>
      <c:scatterChart>
        <c:scatterStyle val="smoothMarker"/>
        <c:varyColors val="0"/>
        <c:ser>
          <c:idx val="0"/>
          <c:order val="0"/>
          <c:tx>
            <c:v>P vs. η  T=0C</c:v>
          </c:tx>
          <c:spPr>
            <a:ln>
              <a:solidFill>
                <a:schemeClr val="accent1">
                  <a:lumMod val="50000"/>
                </a:schemeClr>
              </a:solidFill>
              <a:prstDash val="sysDash"/>
            </a:ln>
          </c:spPr>
          <c:marker>
            <c:symbol val="none"/>
          </c:marker>
          <c:xVal>
            <c:numRef>
              <c:f>Sheet3!$A$2:$A$4</c:f>
              <c:numCache>
                <c:formatCode>General</c:formatCode>
                <c:ptCount val="3"/>
                <c:pt idx="0">
                  <c:v>6</c:v>
                </c:pt>
                <c:pt idx="1">
                  <c:v>7</c:v>
                </c:pt>
                <c:pt idx="2">
                  <c:v>8</c:v>
                </c:pt>
              </c:numCache>
            </c:numRef>
          </c:xVal>
          <c:yVal>
            <c:numRef>
              <c:f>Sheet3!$E$2:$E$4</c:f>
              <c:numCache>
                <c:formatCode>General</c:formatCode>
                <c:ptCount val="3"/>
                <c:pt idx="0">
                  <c:v>32</c:v>
                </c:pt>
                <c:pt idx="1">
                  <c:v>33</c:v>
                </c:pt>
                <c:pt idx="2">
                  <c:v>36</c:v>
                </c:pt>
              </c:numCache>
            </c:numRef>
          </c:yVal>
          <c:smooth val="1"/>
        </c:ser>
        <c:ser>
          <c:idx val="1"/>
          <c:order val="1"/>
          <c:tx>
            <c:v>P vs. η T=25C</c:v>
          </c:tx>
          <c:spPr>
            <a:ln>
              <a:prstDash val="sysDash"/>
            </a:ln>
          </c:spPr>
          <c:marker>
            <c:symbol val="none"/>
          </c:marker>
          <c:xVal>
            <c:numRef>
              <c:f>Sheet3!$A$6:$A$8</c:f>
              <c:numCache>
                <c:formatCode>General</c:formatCode>
                <c:ptCount val="3"/>
                <c:pt idx="0">
                  <c:v>6</c:v>
                </c:pt>
                <c:pt idx="1">
                  <c:v>7</c:v>
                </c:pt>
                <c:pt idx="2">
                  <c:v>8</c:v>
                </c:pt>
              </c:numCache>
            </c:numRef>
          </c:xVal>
          <c:yVal>
            <c:numRef>
              <c:f>Sheet3!$E$6:$E$8</c:f>
              <c:numCache>
                <c:formatCode>General</c:formatCode>
                <c:ptCount val="3"/>
                <c:pt idx="0">
                  <c:v>23</c:v>
                </c:pt>
                <c:pt idx="1">
                  <c:v>24</c:v>
                </c:pt>
                <c:pt idx="2">
                  <c:v>26</c:v>
                </c:pt>
              </c:numCache>
            </c:numRef>
          </c:yVal>
          <c:smooth val="1"/>
        </c:ser>
        <c:ser>
          <c:idx val="2"/>
          <c:order val="2"/>
          <c:tx>
            <c:v>P vs. η T=50C</c:v>
          </c:tx>
          <c:spPr>
            <a:ln>
              <a:solidFill>
                <a:schemeClr val="accent3">
                  <a:lumMod val="75000"/>
                </a:schemeClr>
              </a:solidFill>
              <a:prstDash val="sysDash"/>
            </a:ln>
          </c:spPr>
          <c:marker>
            <c:symbol val="none"/>
          </c:marker>
          <c:xVal>
            <c:numRef>
              <c:f>Sheet3!$A$11:$A$13</c:f>
              <c:numCache>
                <c:formatCode>General</c:formatCode>
                <c:ptCount val="3"/>
                <c:pt idx="0">
                  <c:v>6</c:v>
                </c:pt>
                <c:pt idx="1">
                  <c:v>7</c:v>
                </c:pt>
                <c:pt idx="2">
                  <c:v>8</c:v>
                </c:pt>
              </c:numCache>
            </c:numRef>
          </c:xVal>
          <c:yVal>
            <c:numRef>
              <c:f>Sheet3!$E$11:$E$13</c:f>
              <c:numCache>
                <c:formatCode>General</c:formatCode>
                <c:ptCount val="3"/>
                <c:pt idx="0">
                  <c:v>16</c:v>
                </c:pt>
                <c:pt idx="1">
                  <c:v>17</c:v>
                </c:pt>
                <c:pt idx="2">
                  <c:v>20</c:v>
                </c:pt>
              </c:numCache>
            </c:numRef>
          </c:yVal>
          <c:smooth val="1"/>
        </c:ser>
        <c:ser>
          <c:idx val="3"/>
          <c:order val="3"/>
          <c:tx>
            <c:v>P vs. η  T=100C</c:v>
          </c:tx>
          <c:spPr>
            <a:ln>
              <a:solidFill>
                <a:schemeClr val="bg2">
                  <a:lumMod val="50000"/>
                </a:schemeClr>
              </a:solidFill>
              <a:prstDash val="sysDash"/>
            </a:ln>
          </c:spPr>
          <c:marker>
            <c:symbol val="none"/>
          </c:marker>
          <c:xVal>
            <c:numRef>
              <c:f>Sheet3!$A$16:$A$18</c:f>
              <c:numCache>
                <c:formatCode>General</c:formatCode>
                <c:ptCount val="3"/>
                <c:pt idx="0">
                  <c:v>6</c:v>
                </c:pt>
                <c:pt idx="1">
                  <c:v>7</c:v>
                </c:pt>
                <c:pt idx="2">
                  <c:v>8</c:v>
                </c:pt>
              </c:numCache>
            </c:numRef>
          </c:xVal>
          <c:yVal>
            <c:numRef>
              <c:f>Sheet3!$E$16:$E$18</c:f>
              <c:numCache>
                <c:formatCode>General</c:formatCode>
                <c:ptCount val="3"/>
                <c:pt idx="0">
                  <c:v>5</c:v>
                </c:pt>
                <c:pt idx="1">
                  <c:v>5</c:v>
                </c:pt>
                <c:pt idx="2">
                  <c:v>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4174976"/>
        <c:axId val="134185344"/>
      </c:scatterChart>
      <c:scatterChart>
        <c:scatterStyle val="smoothMarker"/>
        <c:varyColors val="0"/>
        <c:ser>
          <c:idx val="4"/>
          <c:order val="4"/>
          <c:tx>
            <c:v>"P vs F"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Sheet3!$A$6:$A$8</c:f>
              <c:numCache>
                <c:formatCode>General</c:formatCode>
                <c:ptCount val="3"/>
                <c:pt idx="0">
                  <c:v>6</c:v>
                </c:pt>
                <c:pt idx="1">
                  <c:v>7</c:v>
                </c:pt>
                <c:pt idx="2">
                  <c:v>8</c:v>
                </c:pt>
              </c:numCache>
            </c:numRef>
          </c:xVal>
          <c:yVal>
            <c:numRef>
              <c:f>Sheet3!$B$6:$B$8</c:f>
              <c:numCache>
                <c:formatCode>General</c:formatCode>
                <c:ptCount val="3"/>
                <c:pt idx="0">
                  <c:v>281.60000000000002</c:v>
                </c:pt>
                <c:pt idx="1">
                  <c:v>305.3</c:v>
                </c:pt>
                <c:pt idx="2">
                  <c:v>341.4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4189440"/>
        <c:axId val="134187264"/>
      </c:scatterChart>
      <c:valAx>
        <c:axId val="134174976"/>
        <c:scaling>
          <c:orientation val="minMax"/>
          <c:max val="8.5"/>
          <c:min val="5.5"/>
        </c:scaling>
        <c:delete val="0"/>
        <c:axPos val="b"/>
        <c:title>
          <c:tx>
            <c:rich>
              <a:bodyPr/>
              <a:lstStyle/>
              <a:p>
                <a:pPr>
                  <a:defRPr sz="1200" b="1">
                    <a:latin typeface="+mj-lt"/>
                  </a:defRPr>
                </a:pPr>
                <a:r>
                  <a:rPr lang="en-US" sz="1400" b="1" baseline="0" dirty="0" smtClean="0">
                    <a:solidFill>
                      <a:srgbClr val="002060"/>
                    </a:solidFill>
                    <a:latin typeface="+mj-lt"/>
                  </a:rPr>
                  <a:t>Performance Grade (process variation)</a:t>
                </a:r>
                <a:endParaRPr lang="en-US" sz="1400" b="1" dirty="0">
                  <a:solidFill>
                    <a:srgbClr val="002060"/>
                  </a:solidFill>
                  <a:latin typeface="+mj-lt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4185344"/>
        <c:crosses val="autoZero"/>
        <c:crossBetween val="midCat"/>
        <c:majorUnit val="0.5"/>
      </c:valAx>
      <c:valAx>
        <c:axId val="134185344"/>
        <c:scaling>
          <c:orientation val="minMax"/>
          <c:max val="40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dirty="0">
                    <a:solidFill>
                      <a:srgbClr val="002060"/>
                    </a:solidFill>
                    <a:latin typeface="+mj-lt"/>
                  </a:rPr>
                  <a:t>Cycle</a:t>
                </a:r>
                <a:r>
                  <a:rPr lang="en-US" sz="1400" baseline="0" dirty="0">
                    <a:solidFill>
                      <a:srgbClr val="002060"/>
                    </a:solidFill>
                    <a:latin typeface="+mj-lt"/>
                  </a:rPr>
                  <a:t> Efficiency (</a:t>
                </a:r>
                <a:r>
                  <a:rPr lang="el-GR" sz="1400" baseline="0" dirty="0">
                    <a:solidFill>
                      <a:srgbClr val="002060"/>
                    </a:solidFill>
                    <a:latin typeface="+mj-lt"/>
                    <a:cs typeface="Times New Roman"/>
                  </a:rPr>
                  <a:t>η</a:t>
                </a:r>
                <a:r>
                  <a:rPr lang="en-US" sz="1400" baseline="0" dirty="0">
                    <a:solidFill>
                      <a:srgbClr val="002060"/>
                    </a:solidFill>
                    <a:latin typeface="+mj-lt"/>
                    <a:cs typeface="Times New Roman"/>
                  </a:rPr>
                  <a:t>) 10</a:t>
                </a:r>
                <a:r>
                  <a:rPr lang="en-US" sz="1400" baseline="30000" dirty="0">
                    <a:solidFill>
                      <a:srgbClr val="002060"/>
                    </a:solidFill>
                    <a:latin typeface="+mj-lt"/>
                    <a:cs typeface="Times New Roman"/>
                  </a:rPr>
                  <a:t>9</a:t>
                </a:r>
                <a:r>
                  <a:rPr lang="en-US" sz="1400" baseline="0" dirty="0">
                    <a:solidFill>
                      <a:srgbClr val="002060"/>
                    </a:solidFill>
                    <a:latin typeface="+mj-lt"/>
                    <a:cs typeface="Times New Roman"/>
                  </a:rPr>
                  <a:t> cycles/J</a:t>
                </a:r>
                <a:endParaRPr lang="en-US" sz="1400" dirty="0">
                  <a:solidFill>
                    <a:srgbClr val="002060"/>
                  </a:solidFill>
                  <a:latin typeface="+mj-lt"/>
                </a:endParaRPr>
              </a:p>
            </c:rich>
          </c:tx>
          <c:layout>
            <c:manualLayout>
              <c:xMode val="edge"/>
              <c:yMode val="edge"/>
              <c:x val="4.06800067215263E-3"/>
              <c:y val="0.1675956938444196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34174976"/>
        <c:crosses val="autoZero"/>
        <c:crossBetween val="midCat"/>
        <c:majorUnit val="5"/>
      </c:valAx>
      <c:valAx>
        <c:axId val="134187264"/>
        <c:scaling>
          <c:orientation val="minMax"/>
          <c:max val="350"/>
          <c:min val="27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 dirty="0">
                    <a:solidFill>
                      <a:srgbClr val="002060"/>
                    </a:solidFill>
                    <a:latin typeface="+mj-lt"/>
                  </a:rPr>
                  <a:t>Frequency</a:t>
                </a:r>
                <a:r>
                  <a:rPr lang="en-US" sz="1400" baseline="0" dirty="0">
                    <a:solidFill>
                      <a:srgbClr val="002060"/>
                    </a:solidFill>
                    <a:latin typeface="+mj-lt"/>
                  </a:rPr>
                  <a:t> (MHz)</a:t>
                </a:r>
                <a:endParaRPr lang="en-US" sz="1400" dirty="0">
                  <a:solidFill>
                    <a:srgbClr val="002060"/>
                  </a:solidFill>
                  <a:latin typeface="+mj-lt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4189440"/>
        <c:crosses val="max"/>
        <c:crossBetween val="midCat"/>
        <c:majorUnit val="10"/>
      </c:valAx>
      <c:valAx>
        <c:axId val="1341894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4187264"/>
        <c:crosses val="autoZero"/>
        <c:crossBetween val="midCat"/>
      </c:valAx>
    </c:plotArea>
    <c:legend>
      <c:legendPos val="r"/>
      <c:legendEntry>
        <c:idx val="0"/>
        <c:txPr>
          <a:bodyPr/>
          <a:lstStyle/>
          <a:p>
            <a:pPr>
              <a:defRPr>
                <a:latin typeface="Cambria" panose="02040503050406030204" pitchFamily="18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>
                <a:latin typeface="Cambria" panose="02040503050406030204" pitchFamily="18" charset="0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>
                <a:latin typeface="Cambria" panose="02040503050406030204" pitchFamily="18" charset="0"/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>
                <a:latin typeface="Cambria" panose="02040503050406030204" pitchFamily="18" charset="0"/>
              </a:defRPr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>
                <a:latin typeface="Cambria" panose="02040503050406030204" pitchFamily="18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82114669829972309"/>
          <c:y val="8.2220483538923389E-2"/>
          <c:w val="0.1693633847370502"/>
          <c:h val="0.20130956146337944"/>
        </c:manualLayout>
      </c:layout>
      <c:overlay val="1"/>
      <c:txPr>
        <a:bodyPr/>
        <a:lstStyle/>
        <a:p>
          <a:pPr>
            <a:defRPr>
              <a:latin typeface="Cambria" panose="02040503050406030204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63F0F9-793E-41AD-A928-260342F4FA1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8807B2B-1830-44C8-830E-0CCBF9F78371}">
      <dgm:prSet custT="1"/>
      <dgm:spPr>
        <a:solidFill>
          <a:srgbClr val="002060"/>
        </a:solidFill>
      </dgm:spPr>
      <dgm:t>
        <a:bodyPr/>
        <a:lstStyle/>
        <a:p>
          <a:pPr rtl="0"/>
          <a:r>
            <a:rPr lang="en-US" sz="3600" b="1" dirty="0" smtClean="0">
              <a:latin typeface="Cambria" pitchFamily="18" charset="0"/>
            </a:rPr>
            <a:t>Outline</a:t>
          </a:r>
          <a:endParaRPr lang="en-US" sz="3600" b="1" dirty="0">
            <a:latin typeface="Cambria" pitchFamily="18" charset="0"/>
          </a:endParaRPr>
        </a:p>
      </dgm:t>
    </dgm:pt>
    <dgm:pt modelId="{5F72518F-A604-4C00-8065-A440C255048D}" type="parTrans" cxnId="{39A5F5DF-EB9C-4498-8EF8-840E8ECDE513}">
      <dgm:prSet/>
      <dgm:spPr/>
      <dgm:t>
        <a:bodyPr/>
        <a:lstStyle/>
        <a:p>
          <a:endParaRPr lang="en-US"/>
        </a:p>
      </dgm:t>
    </dgm:pt>
    <dgm:pt modelId="{A6A0ED57-043D-48E3-B323-A1DBF7FB1842}" type="sibTrans" cxnId="{39A5F5DF-EB9C-4498-8EF8-840E8ECDE513}">
      <dgm:prSet/>
      <dgm:spPr/>
      <dgm:t>
        <a:bodyPr/>
        <a:lstStyle/>
        <a:p>
          <a:endParaRPr lang="en-US"/>
        </a:p>
      </dgm:t>
    </dgm:pt>
    <dgm:pt modelId="{3387502E-6251-4EDC-BEE6-C8F4C59D7221}" type="pres">
      <dgm:prSet presAssocID="{D463F0F9-793E-41AD-A928-260342F4FA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2AC23C-06D7-41CF-89B2-9B9FD8B96D62}" type="pres">
      <dgm:prSet presAssocID="{68807B2B-1830-44C8-830E-0CCBF9F78371}" presName="parentText" presStyleLbl="node1" presStyleIdx="0" presStyleCnt="1" custLinFactNeighborX="-2778" custLinFactNeighborY="180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A5F5DF-EB9C-4498-8EF8-840E8ECDE513}" srcId="{D463F0F9-793E-41AD-A928-260342F4FA1B}" destId="{68807B2B-1830-44C8-830E-0CCBF9F78371}" srcOrd="0" destOrd="0" parTransId="{5F72518F-A604-4C00-8065-A440C255048D}" sibTransId="{A6A0ED57-043D-48E3-B323-A1DBF7FB1842}"/>
    <dgm:cxn modelId="{4ABF6334-C8A1-4311-B1B1-4541CDB76043}" type="presOf" srcId="{68807B2B-1830-44C8-830E-0CCBF9F78371}" destId="{6F2AC23C-06D7-41CF-89B2-9B9FD8B96D62}" srcOrd="0" destOrd="0" presId="urn:microsoft.com/office/officeart/2005/8/layout/vList2"/>
    <dgm:cxn modelId="{5D3F04BE-D7DB-4B98-854F-3E72906B28F9}" type="presOf" srcId="{D463F0F9-793E-41AD-A928-260342F4FA1B}" destId="{3387502E-6251-4EDC-BEE6-C8F4C59D7221}" srcOrd="0" destOrd="0" presId="urn:microsoft.com/office/officeart/2005/8/layout/vList2"/>
    <dgm:cxn modelId="{AC59D357-9C7B-44CA-BA55-2B2ADBD261F6}" type="presParOf" srcId="{3387502E-6251-4EDC-BEE6-C8F4C59D7221}" destId="{6F2AC23C-06D7-41CF-89B2-9B9FD8B96D6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463F0F9-793E-41AD-A928-260342F4FA1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8807B2B-1830-44C8-830E-0CCBF9F78371}">
      <dgm:prSet custT="1"/>
      <dgm:spPr>
        <a:solidFill>
          <a:srgbClr val="002060"/>
        </a:solidFill>
      </dgm:spPr>
      <dgm:t>
        <a:bodyPr/>
        <a:lstStyle/>
        <a:p>
          <a:pPr rtl="0"/>
          <a:r>
            <a:rPr lang="en-US" sz="3600" b="1" dirty="0" smtClean="0">
              <a:solidFill>
                <a:schemeClr val="bg1"/>
              </a:solidFill>
              <a:latin typeface="Cambria" pitchFamily="18" charset="0"/>
            </a:rPr>
            <a:t>Design Flow</a:t>
          </a:r>
          <a:endParaRPr lang="en-US" sz="3600" b="1" dirty="0">
            <a:solidFill>
              <a:schemeClr val="bg1"/>
            </a:solidFill>
            <a:latin typeface="Cambria" pitchFamily="18" charset="0"/>
          </a:endParaRPr>
        </a:p>
      </dgm:t>
    </dgm:pt>
    <dgm:pt modelId="{5F72518F-A604-4C00-8065-A440C255048D}" type="parTrans" cxnId="{39A5F5DF-EB9C-4498-8EF8-840E8ECDE513}">
      <dgm:prSet/>
      <dgm:spPr/>
      <dgm:t>
        <a:bodyPr/>
        <a:lstStyle/>
        <a:p>
          <a:endParaRPr lang="en-US"/>
        </a:p>
      </dgm:t>
    </dgm:pt>
    <dgm:pt modelId="{A6A0ED57-043D-48E3-B323-A1DBF7FB1842}" type="sibTrans" cxnId="{39A5F5DF-EB9C-4498-8EF8-840E8ECDE513}">
      <dgm:prSet/>
      <dgm:spPr/>
      <dgm:t>
        <a:bodyPr/>
        <a:lstStyle/>
        <a:p>
          <a:endParaRPr lang="en-US"/>
        </a:p>
      </dgm:t>
    </dgm:pt>
    <dgm:pt modelId="{3387502E-6251-4EDC-BEE6-C8F4C59D7221}" type="pres">
      <dgm:prSet presAssocID="{D463F0F9-793E-41AD-A928-260342F4FA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2AC23C-06D7-41CF-89B2-9B9FD8B96D62}" type="pres">
      <dgm:prSet presAssocID="{68807B2B-1830-44C8-830E-0CCBF9F78371}" presName="parentText" presStyleLbl="node1" presStyleIdx="0" presStyleCnt="1" custLinFactNeighborX="-2778" custLinFactNeighborY="180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878779-3426-435F-A368-0DFC87CCCA12}" type="presOf" srcId="{68807B2B-1830-44C8-830E-0CCBF9F78371}" destId="{6F2AC23C-06D7-41CF-89B2-9B9FD8B96D62}" srcOrd="0" destOrd="0" presId="urn:microsoft.com/office/officeart/2005/8/layout/vList2"/>
    <dgm:cxn modelId="{39A5F5DF-EB9C-4498-8EF8-840E8ECDE513}" srcId="{D463F0F9-793E-41AD-A928-260342F4FA1B}" destId="{68807B2B-1830-44C8-830E-0CCBF9F78371}" srcOrd="0" destOrd="0" parTransId="{5F72518F-A604-4C00-8065-A440C255048D}" sibTransId="{A6A0ED57-043D-48E3-B323-A1DBF7FB1842}"/>
    <dgm:cxn modelId="{6FEF76A0-F27E-4FF2-B329-27280CA2C4D0}" type="presOf" srcId="{D463F0F9-793E-41AD-A928-260342F4FA1B}" destId="{3387502E-6251-4EDC-BEE6-C8F4C59D7221}" srcOrd="0" destOrd="0" presId="urn:microsoft.com/office/officeart/2005/8/layout/vList2"/>
    <dgm:cxn modelId="{C27859E7-6D97-4B47-A871-F794B5685AC0}" type="presParOf" srcId="{3387502E-6251-4EDC-BEE6-C8F4C59D7221}" destId="{6F2AC23C-06D7-41CF-89B2-9B9FD8B96D6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463F0F9-793E-41AD-A928-260342F4FA1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8807B2B-1830-44C8-830E-0CCBF9F78371}">
      <dgm:prSet custT="1"/>
      <dgm:spPr>
        <a:solidFill>
          <a:srgbClr val="002060"/>
        </a:solidFill>
      </dgm:spPr>
      <dgm:t>
        <a:bodyPr/>
        <a:lstStyle/>
        <a:p>
          <a:pPr rtl="0"/>
          <a:r>
            <a:rPr lang="en-US" sz="3600" b="1" dirty="0" smtClean="0">
              <a:solidFill>
                <a:schemeClr val="bg1"/>
              </a:solidFill>
              <a:latin typeface="Cambria" pitchFamily="18" charset="0"/>
            </a:rPr>
            <a:t>Power Analysis</a:t>
          </a:r>
          <a:endParaRPr lang="en-US" sz="3600" b="1" dirty="0">
            <a:solidFill>
              <a:schemeClr val="bg1"/>
            </a:solidFill>
            <a:latin typeface="Cambria" pitchFamily="18" charset="0"/>
          </a:endParaRPr>
        </a:p>
      </dgm:t>
    </dgm:pt>
    <dgm:pt modelId="{5F72518F-A604-4C00-8065-A440C255048D}" type="parTrans" cxnId="{39A5F5DF-EB9C-4498-8EF8-840E8ECDE513}">
      <dgm:prSet/>
      <dgm:spPr/>
      <dgm:t>
        <a:bodyPr/>
        <a:lstStyle/>
        <a:p>
          <a:endParaRPr lang="en-US"/>
        </a:p>
      </dgm:t>
    </dgm:pt>
    <dgm:pt modelId="{A6A0ED57-043D-48E3-B323-A1DBF7FB1842}" type="sibTrans" cxnId="{39A5F5DF-EB9C-4498-8EF8-840E8ECDE513}">
      <dgm:prSet/>
      <dgm:spPr/>
      <dgm:t>
        <a:bodyPr/>
        <a:lstStyle/>
        <a:p>
          <a:endParaRPr lang="en-US"/>
        </a:p>
      </dgm:t>
    </dgm:pt>
    <dgm:pt modelId="{3387502E-6251-4EDC-BEE6-C8F4C59D7221}" type="pres">
      <dgm:prSet presAssocID="{D463F0F9-793E-41AD-A928-260342F4FA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2AC23C-06D7-41CF-89B2-9B9FD8B96D62}" type="pres">
      <dgm:prSet presAssocID="{68807B2B-1830-44C8-830E-0CCBF9F78371}" presName="parentText" presStyleLbl="node1" presStyleIdx="0" presStyleCnt="1" custLinFactNeighborX="-1190" custLinFactNeighborY="-1351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A5F5DF-EB9C-4498-8EF8-840E8ECDE513}" srcId="{D463F0F9-793E-41AD-A928-260342F4FA1B}" destId="{68807B2B-1830-44C8-830E-0CCBF9F78371}" srcOrd="0" destOrd="0" parTransId="{5F72518F-A604-4C00-8065-A440C255048D}" sibTransId="{A6A0ED57-043D-48E3-B323-A1DBF7FB1842}"/>
    <dgm:cxn modelId="{971882C8-1E42-41CD-AEBC-BBC915E5882F}" type="presOf" srcId="{D463F0F9-793E-41AD-A928-260342F4FA1B}" destId="{3387502E-6251-4EDC-BEE6-C8F4C59D7221}" srcOrd="0" destOrd="0" presId="urn:microsoft.com/office/officeart/2005/8/layout/vList2"/>
    <dgm:cxn modelId="{9DDED0FB-F303-4A51-ACAF-4B2581FA074D}" type="presOf" srcId="{68807B2B-1830-44C8-830E-0CCBF9F78371}" destId="{6F2AC23C-06D7-41CF-89B2-9B9FD8B96D62}" srcOrd="0" destOrd="0" presId="urn:microsoft.com/office/officeart/2005/8/layout/vList2"/>
    <dgm:cxn modelId="{06EFB916-5575-40CC-8333-E9CFB5AD0F03}" type="presParOf" srcId="{3387502E-6251-4EDC-BEE6-C8F4C59D7221}" destId="{6F2AC23C-06D7-41CF-89B2-9B9FD8B96D6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463F0F9-793E-41AD-A928-260342F4FA1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8807B2B-1830-44C8-830E-0CCBF9F78371}">
      <dgm:prSet custT="1"/>
      <dgm:spPr>
        <a:solidFill>
          <a:srgbClr val="002060"/>
        </a:solidFill>
      </dgm:spPr>
      <dgm:t>
        <a:bodyPr/>
        <a:lstStyle/>
        <a:p>
          <a:pPr rtl="0"/>
          <a:r>
            <a:rPr lang="en-US" sz="3600" b="1" dirty="0" smtClean="0">
              <a:solidFill>
                <a:schemeClr val="bg1"/>
              </a:solidFill>
              <a:latin typeface="Cambria" pitchFamily="18" charset="0"/>
            </a:rPr>
            <a:t>Results</a:t>
          </a:r>
          <a:endParaRPr lang="en-US" sz="3600" b="1" dirty="0">
            <a:solidFill>
              <a:schemeClr val="bg1"/>
            </a:solidFill>
            <a:latin typeface="Cambria" pitchFamily="18" charset="0"/>
          </a:endParaRPr>
        </a:p>
      </dgm:t>
    </dgm:pt>
    <dgm:pt modelId="{5F72518F-A604-4C00-8065-A440C255048D}" type="parTrans" cxnId="{39A5F5DF-EB9C-4498-8EF8-840E8ECDE513}">
      <dgm:prSet/>
      <dgm:spPr/>
      <dgm:t>
        <a:bodyPr/>
        <a:lstStyle/>
        <a:p>
          <a:endParaRPr lang="en-US"/>
        </a:p>
      </dgm:t>
    </dgm:pt>
    <dgm:pt modelId="{A6A0ED57-043D-48E3-B323-A1DBF7FB1842}" type="sibTrans" cxnId="{39A5F5DF-EB9C-4498-8EF8-840E8ECDE513}">
      <dgm:prSet/>
      <dgm:spPr/>
      <dgm:t>
        <a:bodyPr/>
        <a:lstStyle/>
        <a:p>
          <a:endParaRPr lang="en-US"/>
        </a:p>
      </dgm:t>
    </dgm:pt>
    <dgm:pt modelId="{3387502E-6251-4EDC-BEE6-C8F4C59D7221}" type="pres">
      <dgm:prSet presAssocID="{D463F0F9-793E-41AD-A928-260342F4FA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2AC23C-06D7-41CF-89B2-9B9FD8B96D62}" type="pres">
      <dgm:prSet presAssocID="{68807B2B-1830-44C8-830E-0CCBF9F78371}" presName="parentText" presStyleLbl="node1" presStyleIdx="0" presStyleCnt="1" custScaleY="205773" custLinFactNeighborX="-2778" custLinFactNeighborY="180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A5F5DF-EB9C-4498-8EF8-840E8ECDE513}" srcId="{D463F0F9-793E-41AD-A928-260342F4FA1B}" destId="{68807B2B-1830-44C8-830E-0CCBF9F78371}" srcOrd="0" destOrd="0" parTransId="{5F72518F-A604-4C00-8065-A440C255048D}" sibTransId="{A6A0ED57-043D-48E3-B323-A1DBF7FB1842}"/>
    <dgm:cxn modelId="{014A95D1-D605-4FDE-AA4C-4F70BD7A8AE8}" type="presOf" srcId="{D463F0F9-793E-41AD-A928-260342F4FA1B}" destId="{3387502E-6251-4EDC-BEE6-C8F4C59D7221}" srcOrd="0" destOrd="0" presId="urn:microsoft.com/office/officeart/2005/8/layout/vList2"/>
    <dgm:cxn modelId="{3E5D87A1-EFA1-45AB-B9E8-A7DE041738C7}" type="presOf" srcId="{68807B2B-1830-44C8-830E-0CCBF9F78371}" destId="{6F2AC23C-06D7-41CF-89B2-9B9FD8B96D62}" srcOrd="0" destOrd="0" presId="urn:microsoft.com/office/officeart/2005/8/layout/vList2"/>
    <dgm:cxn modelId="{E75B6A1D-4043-4C0D-9762-614113186911}" type="presParOf" srcId="{3387502E-6251-4EDC-BEE6-C8F4C59D7221}" destId="{6F2AC23C-06D7-41CF-89B2-9B9FD8B96D6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463F0F9-793E-41AD-A928-260342F4FA1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8807B2B-1830-44C8-830E-0CCBF9F78371}">
      <dgm:prSet custT="1"/>
      <dgm:spPr>
        <a:solidFill>
          <a:srgbClr val="002060"/>
        </a:solidFill>
      </dgm:spPr>
      <dgm:t>
        <a:bodyPr/>
        <a:lstStyle/>
        <a:p>
          <a:pPr rtl="0"/>
          <a:r>
            <a:rPr lang="en-US" sz="3600" b="1" dirty="0" smtClean="0">
              <a:solidFill>
                <a:schemeClr val="bg1"/>
              </a:solidFill>
              <a:latin typeface="Cambria" pitchFamily="18" charset="0"/>
            </a:rPr>
            <a:t>Cycle Efficiency(</a:t>
          </a:r>
          <a:r>
            <a:rPr lang="el-GR" sz="3600" b="1" dirty="0" smtClean="0">
              <a:solidFill>
                <a:schemeClr val="bg1"/>
              </a:solidFill>
              <a:latin typeface="Times New Roman"/>
              <a:cs typeface="Times New Roman"/>
            </a:rPr>
            <a:t>η</a:t>
          </a:r>
          <a:r>
            <a:rPr lang="en-US" sz="3600" b="1" dirty="0" smtClean="0">
              <a:solidFill>
                <a:schemeClr val="bg1"/>
              </a:solidFill>
              <a:latin typeface="Times New Roman"/>
              <a:cs typeface="Times New Roman"/>
            </a:rPr>
            <a:t>) vs. T</a:t>
          </a:r>
          <a:endParaRPr lang="en-US" sz="3600" b="1" dirty="0">
            <a:solidFill>
              <a:schemeClr val="bg1"/>
            </a:solidFill>
            <a:latin typeface="Cambria" pitchFamily="18" charset="0"/>
          </a:endParaRPr>
        </a:p>
      </dgm:t>
    </dgm:pt>
    <dgm:pt modelId="{5F72518F-A604-4C00-8065-A440C255048D}" type="parTrans" cxnId="{39A5F5DF-EB9C-4498-8EF8-840E8ECDE513}">
      <dgm:prSet/>
      <dgm:spPr/>
      <dgm:t>
        <a:bodyPr/>
        <a:lstStyle/>
        <a:p>
          <a:endParaRPr lang="en-US"/>
        </a:p>
      </dgm:t>
    </dgm:pt>
    <dgm:pt modelId="{A6A0ED57-043D-48E3-B323-A1DBF7FB1842}" type="sibTrans" cxnId="{39A5F5DF-EB9C-4498-8EF8-840E8ECDE513}">
      <dgm:prSet/>
      <dgm:spPr/>
      <dgm:t>
        <a:bodyPr/>
        <a:lstStyle/>
        <a:p>
          <a:endParaRPr lang="en-US"/>
        </a:p>
      </dgm:t>
    </dgm:pt>
    <dgm:pt modelId="{3387502E-6251-4EDC-BEE6-C8F4C59D7221}" type="pres">
      <dgm:prSet presAssocID="{D463F0F9-793E-41AD-A928-260342F4FA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2AC23C-06D7-41CF-89B2-9B9FD8B96D62}" type="pres">
      <dgm:prSet presAssocID="{68807B2B-1830-44C8-830E-0CCBF9F78371}" presName="parentText" presStyleLbl="node1" presStyleIdx="0" presStyleCnt="1" custLinFactNeighborX="-2778" custLinFactNeighborY="180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A5F5DF-EB9C-4498-8EF8-840E8ECDE513}" srcId="{D463F0F9-793E-41AD-A928-260342F4FA1B}" destId="{68807B2B-1830-44C8-830E-0CCBF9F78371}" srcOrd="0" destOrd="0" parTransId="{5F72518F-A604-4C00-8065-A440C255048D}" sibTransId="{A6A0ED57-043D-48E3-B323-A1DBF7FB1842}"/>
    <dgm:cxn modelId="{2DB67204-078C-43F3-8538-41BD54C5693C}" type="presOf" srcId="{D463F0F9-793E-41AD-A928-260342F4FA1B}" destId="{3387502E-6251-4EDC-BEE6-C8F4C59D7221}" srcOrd="0" destOrd="0" presId="urn:microsoft.com/office/officeart/2005/8/layout/vList2"/>
    <dgm:cxn modelId="{81225FF1-2AAB-4375-99E6-8968E06F69EE}" type="presOf" srcId="{68807B2B-1830-44C8-830E-0CCBF9F78371}" destId="{6F2AC23C-06D7-41CF-89B2-9B9FD8B96D62}" srcOrd="0" destOrd="0" presId="urn:microsoft.com/office/officeart/2005/8/layout/vList2"/>
    <dgm:cxn modelId="{FB5587F9-731F-4DF6-B77D-ADD1774ED691}" type="presParOf" srcId="{3387502E-6251-4EDC-BEE6-C8F4C59D7221}" destId="{6F2AC23C-06D7-41CF-89B2-9B9FD8B96D6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463F0F9-793E-41AD-A928-260342F4FA1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8807B2B-1830-44C8-830E-0CCBF9F78371}">
      <dgm:prSet custT="1"/>
      <dgm:spPr>
        <a:solidFill>
          <a:srgbClr val="002060"/>
        </a:solidFill>
      </dgm:spPr>
      <dgm:t>
        <a:bodyPr/>
        <a:lstStyle/>
        <a:p>
          <a:pPr rtl="0"/>
          <a:r>
            <a:rPr lang="en-US" sz="3600" b="1" dirty="0" smtClean="0">
              <a:latin typeface="Cambria" pitchFamily="18" charset="0"/>
            </a:rPr>
            <a:t>Results</a:t>
          </a:r>
          <a:endParaRPr lang="en-US" sz="3600" b="1" dirty="0">
            <a:latin typeface="Cambria" pitchFamily="18" charset="0"/>
          </a:endParaRPr>
        </a:p>
      </dgm:t>
    </dgm:pt>
    <dgm:pt modelId="{5F72518F-A604-4C00-8065-A440C255048D}" type="parTrans" cxnId="{39A5F5DF-EB9C-4498-8EF8-840E8ECDE513}">
      <dgm:prSet/>
      <dgm:spPr/>
      <dgm:t>
        <a:bodyPr/>
        <a:lstStyle/>
        <a:p>
          <a:endParaRPr lang="en-US"/>
        </a:p>
      </dgm:t>
    </dgm:pt>
    <dgm:pt modelId="{A6A0ED57-043D-48E3-B323-A1DBF7FB1842}" type="sibTrans" cxnId="{39A5F5DF-EB9C-4498-8EF8-840E8ECDE513}">
      <dgm:prSet/>
      <dgm:spPr/>
      <dgm:t>
        <a:bodyPr/>
        <a:lstStyle/>
        <a:p>
          <a:endParaRPr lang="en-US"/>
        </a:p>
      </dgm:t>
    </dgm:pt>
    <dgm:pt modelId="{3387502E-6251-4EDC-BEE6-C8F4C59D7221}" type="pres">
      <dgm:prSet presAssocID="{D463F0F9-793E-41AD-A928-260342F4FA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2AC23C-06D7-41CF-89B2-9B9FD8B96D62}" type="pres">
      <dgm:prSet presAssocID="{68807B2B-1830-44C8-830E-0CCBF9F78371}" presName="parentText" presStyleLbl="node1" presStyleIdx="0" presStyleCnt="1" custScaleY="181909" custLinFactNeighborX="-2778" custLinFactNeighborY="180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A5F5DF-EB9C-4498-8EF8-840E8ECDE513}" srcId="{D463F0F9-793E-41AD-A928-260342F4FA1B}" destId="{68807B2B-1830-44C8-830E-0CCBF9F78371}" srcOrd="0" destOrd="0" parTransId="{5F72518F-A604-4C00-8065-A440C255048D}" sibTransId="{A6A0ED57-043D-48E3-B323-A1DBF7FB1842}"/>
    <dgm:cxn modelId="{26316936-5931-493A-B41E-522911C49D4F}" type="presOf" srcId="{D463F0F9-793E-41AD-A928-260342F4FA1B}" destId="{3387502E-6251-4EDC-BEE6-C8F4C59D7221}" srcOrd="0" destOrd="0" presId="urn:microsoft.com/office/officeart/2005/8/layout/vList2"/>
    <dgm:cxn modelId="{27757919-F57F-4871-AA81-11A94BEE45F5}" type="presOf" srcId="{68807B2B-1830-44C8-830E-0CCBF9F78371}" destId="{6F2AC23C-06D7-41CF-89B2-9B9FD8B96D62}" srcOrd="0" destOrd="0" presId="urn:microsoft.com/office/officeart/2005/8/layout/vList2"/>
    <dgm:cxn modelId="{2043DCE8-523E-4C54-9086-7755BF88F5F8}" type="presParOf" srcId="{3387502E-6251-4EDC-BEE6-C8F4C59D7221}" destId="{6F2AC23C-06D7-41CF-89B2-9B9FD8B96D6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463F0F9-793E-41AD-A928-260342F4FA1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8807B2B-1830-44C8-830E-0CCBF9F78371}">
      <dgm:prSet custT="1"/>
      <dgm:spPr>
        <a:solidFill>
          <a:srgbClr val="002060"/>
        </a:solidFill>
      </dgm:spPr>
      <dgm:t>
        <a:bodyPr/>
        <a:lstStyle/>
        <a:p>
          <a:pPr rtl="0"/>
          <a:r>
            <a:rPr lang="en-US" sz="4000" b="1" dirty="0" smtClean="0">
              <a:solidFill>
                <a:schemeClr val="bg1"/>
              </a:solidFill>
              <a:latin typeface="Cambria" panose="02040503050406030204" pitchFamily="18" charset="0"/>
              <a:cs typeface="Times New Roman"/>
            </a:rPr>
            <a:t>Performance Grade and </a:t>
          </a:r>
          <a:r>
            <a:rPr lang="el-GR" sz="4800" b="1" dirty="0" smtClean="0">
              <a:solidFill>
                <a:schemeClr val="bg1"/>
              </a:solidFill>
              <a:latin typeface="Cambria" panose="02040503050406030204" pitchFamily="18" charset="0"/>
              <a:cs typeface="Times New Roman"/>
            </a:rPr>
            <a:t>η</a:t>
          </a:r>
          <a:r>
            <a:rPr lang="en-US" sz="4000" b="1" dirty="0" smtClean="0">
              <a:solidFill>
                <a:schemeClr val="bg1"/>
              </a:solidFill>
              <a:latin typeface="Cambria" panose="02040503050406030204" pitchFamily="18" charset="0"/>
              <a:cs typeface="Times New Roman"/>
            </a:rPr>
            <a:t> </a:t>
          </a:r>
          <a:endParaRPr lang="en-US" sz="4000" b="1" dirty="0">
            <a:solidFill>
              <a:schemeClr val="bg1"/>
            </a:solidFill>
            <a:latin typeface="Cambria" pitchFamily="18" charset="0"/>
          </a:endParaRPr>
        </a:p>
      </dgm:t>
    </dgm:pt>
    <dgm:pt modelId="{5F72518F-A604-4C00-8065-A440C255048D}" type="parTrans" cxnId="{39A5F5DF-EB9C-4498-8EF8-840E8ECDE513}">
      <dgm:prSet/>
      <dgm:spPr/>
      <dgm:t>
        <a:bodyPr/>
        <a:lstStyle/>
        <a:p>
          <a:endParaRPr lang="en-US"/>
        </a:p>
      </dgm:t>
    </dgm:pt>
    <dgm:pt modelId="{A6A0ED57-043D-48E3-B323-A1DBF7FB1842}" type="sibTrans" cxnId="{39A5F5DF-EB9C-4498-8EF8-840E8ECDE513}">
      <dgm:prSet/>
      <dgm:spPr/>
      <dgm:t>
        <a:bodyPr/>
        <a:lstStyle/>
        <a:p>
          <a:endParaRPr lang="en-US"/>
        </a:p>
      </dgm:t>
    </dgm:pt>
    <dgm:pt modelId="{3387502E-6251-4EDC-BEE6-C8F4C59D7221}" type="pres">
      <dgm:prSet presAssocID="{D463F0F9-793E-41AD-A928-260342F4FA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2AC23C-06D7-41CF-89B2-9B9FD8B96D62}" type="pres">
      <dgm:prSet presAssocID="{68807B2B-1830-44C8-830E-0CCBF9F78371}" presName="parentText" presStyleLbl="node1" presStyleIdx="0" presStyleCnt="1" custScaleY="195385" custLinFactNeighborX="-2778" custLinFactNeighborY="180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A5F5DF-EB9C-4498-8EF8-840E8ECDE513}" srcId="{D463F0F9-793E-41AD-A928-260342F4FA1B}" destId="{68807B2B-1830-44C8-830E-0CCBF9F78371}" srcOrd="0" destOrd="0" parTransId="{5F72518F-A604-4C00-8065-A440C255048D}" sibTransId="{A6A0ED57-043D-48E3-B323-A1DBF7FB1842}"/>
    <dgm:cxn modelId="{39A54932-C5B1-4DED-B42C-A6A8CAF6D1E3}" type="presOf" srcId="{68807B2B-1830-44C8-830E-0CCBF9F78371}" destId="{6F2AC23C-06D7-41CF-89B2-9B9FD8B96D62}" srcOrd="0" destOrd="0" presId="urn:microsoft.com/office/officeart/2005/8/layout/vList2"/>
    <dgm:cxn modelId="{F3753CC9-670B-4A63-B343-C444DDCA4A5E}" type="presOf" srcId="{D463F0F9-793E-41AD-A928-260342F4FA1B}" destId="{3387502E-6251-4EDC-BEE6-C8F4C59D7221}" srcOrd="0" destOrd="0" presId="urn:microsoft.com/office/officeart/2005/8/layout/vList2"/>
    <dgm:cxn modelId="{561A4C31-976E-47B3-AD0D-0412A7256F94}" type="presParOf" srcId="{3387502E-6251-4EDC-BEE6-C8F4C59D7221}" destId="{6F2AC23C-06D7-41CF-89B2-9B9FD8B96D6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D463F0F9-793E-41AD-A928-260342F4FA1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8807B2B-1830-44C8-830E-0CCBF9F78371}">
      <dgm:prSet custT="1"/>
      <dgm:spPr>
        <a:solidFill>
          <a:srgbClr val="002060"/>
        </a:solidFill>
      </dgm:spPr>
      <dgm:t>
        <a:bodyPr/>
        <a:lstStyle/>
        <a:p>
          <a:pPr rtl="0"/>
          <a:r>
            <a:rPr lang="en-US" sz="3600" b="1" dirty="0" smtClean="0">
              <a:latin typeface="Cambria" pitchFamily="18" charset="0"/>
            </a:rPr>
            <a:t>Comparison of Hard DSP vs. Soft Core (LUT-based)</a:t>
          </a:r>
          <a:endParaRPr lang="en-US" sz="3600" b="1" dirty="0">
            <a:latin typeface="Cambria" pitchFamily="18" charset="0"/>
          </a:endParaRPr>
        </a:p>
      </dgm:t>
    </dgm:pt>
    <dgm:pt modelId="{5F72518F-A604-4C00-8065-A440C255048D}" type="parTrans" cxnId="{39A5F5DF-EB9C-4498-8EF8-840E8ECDE513}">
      <dgm:prSet/>
      <dgm:spPr/>
      <dgm:t>
        <a:bodyPr/>
        <a:lstStyle/>
        <a:p>
          <a:endParaRPr lang="en-US"/>
        </a:p>
      </dgm:t>
    </dgm:pt>
    <dgm:pt modelId="{A6A0ED57-043D-48E3-B323-A1DBF7FB1842}" type="sibTrans" cxnId="{39A5F5DF-EB9C-4498-8EF8-840E8ECDE513}">
      <dgm:prSet/>
      <dgm:spPr/>
      <dgm:t>
        <a:bodyPr/>
        <a:lstStyle/>
        <a:p>
          <a:endParaRPr lang="en-US"/>
        </a:p>
      </dgm:t>
    </dgm:pt>
    <dgm:pt modelId="{3387502E-6251-4EDC-BEE6-C8F4C59D7221}" type="pres">
      <dgm:prSet presAssocID="{D463F0F9-793E-41AD-A928-260342F4FA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2AC23C-06D7-41CF-89B2-9B9FD8B96D62}" type="pres">
      <dgm:prSet presAssocID="{68807B2B-1830-44C8-830E-0CCBF9F78371}" presName="parentText" presStyleLbl="node1" presStyleIdx="0" presStyleCnt="1" custScaleY="272964" custLinFactNeighborX="-2778" custLinFactNeighborY="180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A5F5DF-EB9C-4498-8EF8-840E8ECDE513}" srcId="{D463F0F9-793E-41AD-A928-260342F4FA1B}" destId="{68807B2B-1830-44C8-830E-0CCBF9F78371}" srcOrd="0" destOrd="0" parTransId="{5F72518F-A604-4C00-8065-A440C255048D}" sibTransId="{A6A0ED57-043D-48E3-B323-A1DBF7FB1842}"/>
    <dgm:cxn modelId="{6BD32152-BA4C-4760-828A-1DA508DA2A3F}" type="presOf" srcId="{D463F0F9-793E-41AD-A928-260342F4FA1B}" destId="{3387502E-6251-4EDC-BEE6-C8F4C59D7221}" srcOrd="0" destOrd="0" presId="urn:microsoft.com/office/officeart/2005/8/layout/vList2"/>
    <dgm:cxn modelId="{7993BD5D-88EF-43C5-BA5D-7C904E265885}" type="presOf" srcId="{68807B2B-1830-44C8-830E-0CCBF9F78371}" destId="{6F2AC23C-06D7-41CF-89B2-9B9FD8B96D62}" srcOrd="0" destOrd="0" presId="urn:microsoft.com/office/officeart/2005/8/layout/vList2"/>
    <dgm:cxn modelId="{96DC7E9B-89AA-47B3-A648-BC222302EAF7}" type="presParOf" srcId="{3387502E-6251-4EDC-BEE6-C8F4C59D7221}" destId="{6F2AC23C-06D7-41CF-89B2-9B9FD8B96D6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D463F0F9-793E-41AD-A928-260342F4FA1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CA205F9-1B84-416F-92F6-B80C51DA3B19}">
      <dgm:prSet custT="1"/>
      <dgm:spPr>
        <a:solidFill>
          <a:srgbClr val="002060"/>
        </a:solidFill>
      </dgm:spPr>
      <dgm:t>
        <a:bodyPr/>
        <a:lstStyle/>
        <a:p>
          <a:pPr rtl="0"/>
          <a:r>
            <a:rPr lang="en-US" sz="3600" b="1" dirty="0" smtClean="0">
              <a:latin typeface="Cambria" pitchFamily="18" charset="0"/>
            </a:rPr>
            <a:t>Results</a:t>
          </a:r>
          <a:endParaRPr lang="en-US" sz="3600" b="1" dirty="0">
            <a:latin typeface="Cambria" pitchFamily="18" charset="0"/>
          </a:endParaRPr>
        </a:p>
      </dgm:t>
    </dgm:pt>
    <dgm:pt modelId="{1591A312-2DCE-4E2A-AB22-1236FC6AC00D}" type="parTrans" cxnId="{34873694-E41E-460E-AF37-60987F04051F}">
      <dgm:prSet/>
      <dgm:spPr/>
      <dgm:t>
        <a:bodyPr/>
        <a:lstStyle/>
        <a:p>
          <a:endParaRPr lang="en-US"/>
        </a:p>
      </dgm:t>
    </dgm:pt>
    <dgm:pt modelId="{BC71B00A-164E-49D8-9925-C5DA423A0158}" type="sibTrans" cxnId="{34873694-E41E-460E-AF37-60987F04051F}">
      <dgm:prSet/>
      <dgm:spPr/>
      <dgm:t>
        <a:bodyPr/>
        <a:lstStyle/>
        <a:p>
          <a:endParaRPr lang="en-US"/>
        </a:p>
      </dgm:t>
    </dgm:pt>
    <dgm:pt modelId="{3387502E-6251-4EDC-BEE6-C8F4C59D7221}" type="pres">
      <dgm:prSet presAssocID="{D463F0F9-793E-41AD-A928-260342F4FA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0DA7D8-A425-47C3-B962-859EBE29392A}" type="pres">
      <dgm:prSet presAssocID="{3CA205F9-1B84-416F-92F6-B80C51DA3B19}" presName="parentText" presStyleLbl="node1" presStyleIdx="0" presStyleCnt="1" custScaleY="74680" custLinFactNeighborY="-555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4873694-E41E-460E-AF37-60987F04051F}" srcId="{D463F0F9-793E-41AD-A928-260342F4FA1B}" destId="{3CA205F9-1B84-416F-92F6-B80C51DA3B19}" srcOrd="0" destOrd="0" parTransId="{1591A312-2DCE-4E2A-AB22-1236FC6AC00D}" sibTransId="{BC71B00A-164E-49D8-9925-C5DA423A0158}"/>
    <dgm:cxn modelId="{F6BDA21B-8C13-499E-BC67-085911F3E7A4}" type="presOf" srcId="{D463F0F9-793E-41AD-A928-260342F4FA1B}" destId="{3387502E-6251-4EDC-BEE6-C8F4C59D7221}" srcOrd="0" destOrd="0" presId="urn:microsoft.com/office/officeart/2005/8/layout/vList2"/>
    <dgm:cxn modelId="{6978A3D3-AFA3-4459-9CBB-D85A627168F9}" type="presOf" srcId="{3CA205F9-1B84-416F-92F6-B80C51DA3B19}" destId="{7A0DA7D8-A425-47C3-B962-859EBE29392A}" srcOrd="0" destOrd="0" presId="urn:microsoft.com/office/officeart/2005/8/layout/vList2"/>
    <dgm:cxn modelId="{2DA5C50D-9E11-4D2A-8ADF-421408794AF8}" type="presParOf" srcId="{3387502E-6251-4EDC-BEE6-C8F4C59D7221}" destId="{7A0DA7D8-A425-47C3-B962-859EBE29392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D463F0F9-793E-41AD-A928-260342F4FA1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86EF110-6854-432C-AFBA-48A06D2B440E}">
      <dgm:prSet custT="1"/>
      <dgm:spPr>
        <a:solidFill>
          <a:srgbClr val="002060"/>
        </a:solidFill>
      </dgm:spPr>
      <dgm:t>
        <a:bodyPr/>
        <a:lstStyle/>
        <a:p>
          <a:pPr rtl="0"/>
          <a:r>
            <a:rPr lang="en-US" sz="3600" b="1" dirty="0" smtClean="0">
              <a:latin typeface="Cambria" pitchFamily="18" charset="0"/>
            </a:rPr>
            <a:t>Summary</a:t>
          </a:r>
          <a:endParaRPr lang="en-US" sz="3600" b="1" dirty="0">
            <a:latin typeface="Cambria" pitchFamily="18" charset="0"/>
          </a:endParaRPr>
        </a:p>
      </dgm:t>
    </dgm:pt>
    <dgm:pt modelId="{DFAB451B-A058-44DD-9EFC-AAE2776140AF}" type="sibTrans" cxnId="{BA7B3A9B-9980-49FD-B391-2AFF64C07EE8}">
      <dgm:prSet/>
      <dgm:spPr/>
      <dgm:t>
        <a:bodyPr/>
        <a:lstStyle/>
        <a:p>
          <a:endParaRPr lang="en-US"/>
        </a:p>
      </dgm:t>
    </dgm:pt>
    <dgm:pt modelId="{F3B35492-22D9-4565-B858-B3400CDE147F}" type="parTrans" cxnId="{BA7B3A9B-9980-49FD-B391-2AFF64C07EE8}">
      <dgm:prSet/>
      <dgm:spPr/>
      <dgm:t>
        <a:bodyPr/>
        <a:lstStyle/>
        <a:p>
          <a:endParaRPr lang="en-US"/>
        </a:p>
      </dgm:t>
    </dgm:pt>
    <dgm:pt modelId="{3387502E-6251-4EDC-BEE6-C8F4C59D7221}" type="pres">
      <dgm:prSet presAssocID="{D463F0F9-793E-41AD-A928-260342F4FA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97EDA4-4D2F-4207-B904-C6F14FA58E82}" type="pres">
      <dgm:prSet presAssocID="{286EF110-6854-432C-AFBA-48A06D2B440E}" presName="parentText" presStyleLbl="node1" presStyleIdx="0" presStyleCnt="1" custScaleY="111104" custLinFactNeighborY="-367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7B3A9B-9980-49FD-B391-2AFF64C07EE8}" srcId="{D463F0F9-793E-41AD-A928-260342F4FA1B}" destId="{286EF110-6854-432C-AFBA-48A06D2B440E}" srcOrd="0" destOrd="0" parTransId="{F3B35492-22D9-4565-B858-B3400CDE147F}" sibTransId="{DFAB451B-A058-44DD-9EFC-AAE2776140AF}"/>
    <dgm:cxn modelId="{25C4942C-7F96-41C7-A114-3A4D5E2BF929}" type="presOf" srcId="{D463F0F9-793E-41AD-A928-260342F4FA1B}" destId="{3387502E-6251-4EDC-BEE6-C8F4C59D7221}" srcOrd="0" destOrd="0" presId="urn:microsoft.com/office/officeart/2005/8/layout/vList2"/>
    <dgm:cxn modelId="{43719BC9-B8E3-470F-BB9B-9020E43AD977}" type="presOf" srcId="{286EF110-6854-432C-AFBA-48A06D2B440E}" destId="{9197EDA4-4D2F-4207-B904-C6F14FA58E82}" srcOrd="0" destOrd="0" presId="urn:microsoft.com/office/officeart/2005/8/layout/vList2"/>
    <dgm:cxn modelId="{C3855348-634F-4833-960A-AAE4DC426AC2}" type="presParOf" srcId="{3387502E-6251-4EDC-BEE6-C8F4C59D7221}" destId="{9197EDA4-4D2F-4207-B904-C6F14FA58E8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D463F0F9-793E-41AD-A928-260342F4FA1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8807B2B-1830-44C8-830E-0CCBF9F78371}">
      <dgm:prSet custT="1"/>
      <dgm:spPr>
        <a:solidFill>
          <a:srgbClr val="002060"/>
        </a:solidFill>
      </dgm:spPr>
      <dgm:t>
        <a:bodyPr/>
        <a:lstStyle/>
        <a:p>
          <a:pPr rtl="0"/>
          <a:r>
            <a:rPr lang="en-US" sz="3600" b="1" dirty="0" smtClean="0">
              <a:latin typeface="Cambria" pitchFamily="18" charset="0"/>
            </a:rPr>
            <a:t>Limitations and Future Work</a:t>
          </a:r>
          <a:endParaRPr lang="en-US" sz="3600" b="1" dirty="0">
            <a:latin typeface="Cambria" pitchFamily="18" charset="0"/>
          </a:endParaRPr>
        </a:p>
      </dgm:t>
    </dgm:pt>
    <dgm:pt modelId="{5F72518F-A604-4C00-8065-A440C255048D}" type="parTrans" cxnId="{39A5F5DF-EB9C-4498-8EF8-840E8ECDE513}">
      <dgm:prSet/>
      <dgm:spPr/>
      <dgm:t>
        <a:bodyPr/>
        <a:lstStyle/>
        <a:p>
          <a:endParaRPr lang="en-US"/>
        </a:p>
      </dgm:t>
    </dgm:pt>
    <dgm:pt modelId="{A6A0ED57-043D-48E3-B323-A1DBF7FB1842}" type="sibTrans" cxnId="{39A5F5DF-EB9C-4498-8EF8-840E8ECDE513}">
      <dgm:prSet/>
      <dgm:spPr/>
      <dgm:t>
        <a:bodyPr/>
        <a:lstStyle/>
        <a:p>
          <a:endParaRPr lang="en-US"/>
        </a:p>
      </dgm:t>
    </dgm:pt>
    <dgm:pt modelId="{3387502E-6251-4EDC-BEE6-C8F4C59D7221}" type="pres">
      <dgm:prSet presAssocID="{D463F0F9-793E-41AD-A928-260342F4FA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2AC23C-06D7-41CF-89B2-9B9FD8B96D62}" type="pres">
      <dgm:prSet presAssocID="{68807B2B-1830-44C8-830E-0CCBF9F78371}" presName="parentText" presStyleLbl="node1" presStyleIdx="0" presStyleCnt="1" custLinFactNeighborY="276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A5F5DF-EB9C-4498-8EF8-840E8ECDE513}" srcId="{D463F0F9-793E-41AD-A928-260342F4FA1B}" destId="{68807B2B-1830-44C8-830E-0CCBF9F78371}" srcOrd="0" destOrd="0" parTransId="{5F72518F-A604-4C00-8065-A440C255048D}" sibTransId="{A6A0ED57-043D-48E3-B323-A1DBF7FB1842}"/>
    <dgm:cxn modelId="{9520D017-A7A9-43AE-BCCD-0C694FB42914}" type="presOf" srcId="{D463F0F9-793E-41AD-A928-260342F4FA1B}" destId="{3387502E-6251-4EDC-BEE6-C8F4C59D7221}" srcOrd="0" destOrd="0" presId="urn:microsoft.com/office/officeart/2005/8/layout/vList2"/>
    <dgm:cxn modelId="{7DFC2641-DE89-4C84-8415-10841E8A0CBD}" type="presOf" srcId="{68807B2B-1830-44C8-830E-0CCBF9F78371}" destId="{6F2AC23C-06D7-41CF-89B2-9B9FD8B96D62}" srcOrd="0" destOrd="0" presId="urn:microsoft.com/office/officeart/2005/8/layout/vList2"/>
    <dgm:cxn modelId="{55B865C4-C330-4910-B2E5-ADA563B08F1D}" type="presParOf" srcId="{3387502E-6251-4EDC-BEE6-C8F4C59D7221}" destId="{6F2AC23C-06D7-41CF-89B2-9B9FD8B96D6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63F0F9-793E-41AD-A928-260342F4FA1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8807B2B-1830-44C8-830E-0CCBF9F78371}">
      <dgm:prSet custT="1"/>
      <dgm:spPr>
        <a:solidFill>
          <a:srgbClr val="002060"/>
        </a:solidFill>
      </dgm:spPr>
      <dgm:t>
        <a:bodyPr/>
        <a:lstStyle/>
        <a:p>
          <a:pPr rtl="0"/>
          <a:r>
            <a:rPr lang="en-US" sz="3600" b="1" dirty="0" smtClean="0">
              <a:latin typeface="Cambria" pitchFamily="18" charset="0"/>
            </a:rPr>
            <a:t>Motivation</a:t>
          </a:r>
          <a:endParaRPr lang="en-US" sz="3600" b="1" dirty="0">
            <a:latin typeface="Cambria" pitchFamily="18" charset="0"/>
          </a:endParaRPr>
        </a:p>
      </dgm:t>
    </dgm:pt>
    <dgm:pt modelId="{5F72518F-A604-4C00-8065-A440C255048D}" type="parTrans" cxnId="{39A5F5DF-EB9C-4498-8EF8-840E8ECDE513}">
      <dgm:prSet/>
      <dgm:spPr/>
      <dgm:t>
        <a:bodyPr/>
        <a:lstStyle/>
        <a:p>
          <a:endParaRPr lang="en-US"/>
        </a:p>
      </dgm:t>
    </dgm:pt>
    <dgm:pt modelId="{A6A0ED57-043D-48E3-B323-A1DBF7FB1842}" type="sibTrans" cxnId="{39A5F5DF-EB9C-4498-8EF8-840E8ECDE513}">
      <dgm:prSet/>
      <dgm:spPr/>
      <dgm:t>
        <a:bodyPr/>
        <a:lstStyle/>
        <a:p>
          <a:endParaRPr lang="en-US"/>
        </a:p>
      </dgm:t>
    </dgm:pt>
    <dgm:pt modelId="{3387502E-6251-4EDC-BEE6-C8F4C59D7221}" type="pres">
      <dgm:prSet presAssocID="{D463F0F9-793E-41AD-A928-260342F4FA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2AC23C-06D7-41CF-89B2-9B9FD8B96D62}" type="pres">
      <dgm:prSet presAssocID="{68807B2B-1830-44C8-830E-0CCBF9F78371}" presName="parentText" presStyleLbl="node1" presStyleIdx="0" presStyleCnt="1" custLinFactNeighborX="-2778" custLinFactNeighborY="180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A5F5DF-EB9C-4498-8EF8-840E8ECDE513}" srcId="{D463F0F9-793E-41AD-A928-260342F4FA1B}" destId="{68807B2B-1830-44C8-830E-0CCBF9F78371}" srcOrd="0" destOrd="0" parTransId="{5F72518F-A604-4C00-8065-A440C255048D}" sibTransId="{A6A0ED57-043D-48E3-B323-A1DBF7FB1842}"/>
    <dgm:cxn modelId="{297EEC76-9EBA-4C9C-BAAD-F25F512ED47B}" type="presOf" srcId="{68807B2B-1830-44C8-830E-0CCBF9F78371}" destId="{6F2AC23C-06D7-41CF-89B2-9B9FD8B96D62}" srcOrd="0" destOrd="0" presId="urn:microsoft.com/office/officeart/2005/8/layout/vList2"/>
    <dgm:cxn modelId="{9C08C8E7-FD25-465F-92D8-62AFA4E0FE6E}" type="presOf" srcId="{D463F0F9-793E-41AD-A928-260342F4FA1B}" destId="{3387502E-6251-4EDC-BEE6-C8F4C59D7221}" srcOrd="0" destOrd="0" presId="urn:microsoft.com/office/officeart/2005/8/layout/vList2"/>
    <dgm:cxn modelId="{6DE5AF63-5DA7-4F52-A0A3-0CD2CCB8FA0D}" type="presParOf" srcId="{3387502E-6251-4EDC-BEE6-C8F4C59D7221}" destId="{6F2AC23C-06D7-41CF-89B2-9B9FD8B96D6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D463F0F9-793E-41AD-A928-260342F4FA1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8807B2B-1830-44C8-830E-0CCBF9F78371}">
      <dgm:prSet custT="1"/>
      <dgm:spPr>
        <a:solidFill>
          <a:srgbClr val="002060"/>
        </a:solidFill>
      </dgm:spPr>
      <dgm:t>
        <a:bodyPr/>
        <a:lstStyle/>
        <a:p>
          <a:pPr rtl="0"/>
          <a:r>
            <a:rPr lang="en-US" sz="4000" b="1" dirty="0" smtClean="0">
              <a:latin typeface="Cambria" pitchFamily="18" charset="0"/>
            </a:rPr>
            <a:t> </a:t>
          </a:r>
          <a:r>
            <a:rPr lang="en-US" sz="3600" b="1" dirty="0" smtClean="0">
              <a:latin typeface="Cambria" pitchFamily="18" charset="0"/>
            </a:rPr>
            <a:t>Limitations and Future Work</a:t>
          </a:r>
          <a:endParaRPr lang="en-US" sz="3600" b="1" dirty="0">
            <a:latin typeface="Cambria" pitchFamily="18" charset="0"/>
          </a:endParaRPr>
        </a:p>
      </dgm:t>
    </dgm:pt>
    <dgm:pt modelId="{5F72518F-A604-4C00-8065-A440C255048D}" type="parTrans" cxnId="{39A5F5DF-EB9C-4498-8EF8-840E8ECDE513}">
      <dgm:prSet/>
      <dgm:spPr/>
      <dgm:t>
        <a:bodyPr/>
        <a:lstStyle/>
        <a:p>
          <a:endParaRPr lang="en-US"/>
        </a:p>
      </dgm:t>
    </dgm:pt>
    <dgm:pt modelId="{A6A0ED57-043D-48E3-B323-A1DBF7FB1842}" type="sibTrans" cxnId="{39A5F5DF-EB9C-4498-8EF8-840E8ECDE513}">
      <dgm:prSet/>
      <dgm:spPr/>
      <dgm:t>
        <a:bodyPr/>
        <a:lstStyle/>
        <a:p>
          <a:endParaRPr lang="en-US"/>
        </a:p>
      </dgm:t>
    </dgm:pt>
    <dgm:pt modelId="{3387502E-6251-4EDC-BEE6-C8F4C59D7221}" type="pres">
      <dgm:prSet presAssocID="{D463F0F9-793E-41AD-A928-260342F4FA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2AC23C-06D7-41CF-89B2-9B9FD8B96D62}" type="pres">
      <dgm:prSet presAssocID="{68807B2B-1830-44C8-830E-0CCBF9F78371}" presName="parentText" presStyleLbl="node1" presStyleIdx="0" presStyleCnt="1" custLinFactNeighborY="276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A5F5DF-EB9C-4498-8EF8-840E8ECDE513}" srcId="{D463F0F9-793E-41AD-A928-260342F4FA1B}" destId="{68807B2B-1830-44C8-830E-0CCBF9F78371}" srcOrd="0" destOrd="0" parTransId="{5F72518F-A604-4C00-8065-A440C255048D}" sibTransId="{A6A0ED57-043D-48E3-B323-A1DBF7FB1842}"/>
    <dgm:cxn modelId="{B1479DC6-0328-4FDE-BC55-AAD753FB8557}" type="presOf" srcId="{68807B2B-1830-44C8-830E-0CCBF9F78371}" destId="{6F2AC23C-06D7-41CF-89B2-9B9FD8B96D62}" srcOrd="0" destOrd="0" presId="urn:microsoft.com/office/officeart/2005/8/layout/vList2"/>
    <dgm:cxn modelId="{0C02A16D-DE64-4EBC-B8C5-27E926CA1AB5}" type="presOf" srcId="{D463F0F9-793E-41AD-A928-260342F4FA1B}" destId="{3387502E-6251-4EDC-BEE6-C8F4C59D7221}" srcOrd="0" destOrd="0" presId="urn:microsoft.com/office/officeart/2005/8/layout/vList2"/>
    <dgm:cxn modelId="{B9C84FF7-B9CA-4673-A758-DC13FE736FAC}" type="presParOf" srcId="{3387502E-6251-4EDC-BEE6-C8F4C59D7221}" destId="{6F2AC23C-06D7-41CF-89B2-9B9FD8B96D6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D463F0F9-793E-41AD-A928-260342F4FA1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8807B2B-1830-44C8-830E-0CCBF9F78371}">
      <dgm:prSet custT="1"/>
      <dgm:spPr>
        <a:solidFill>
          <a:srgbClr val="002060"/>
        </a:solidFill>
      </dgm:spPr>
      <dgm:t>
        <a:bodyPr/>
        <a:lstStyle/>
        <a:p>
          <a:pPr rtl="0"/>
          <a:r>
            <a:rPr lang="en-US" sz="3600" b="1" dirty="0" smtClean="0">
              <a:latin typeface="Cambria" pitchFamily="18" charset="0"/>
            </a:rPr>
            <a:t>References</a:t>
          </a:r>
          <a:endParaRPr lang="en-US" sz="3600" b="1" dirty="0">
            <a:latin typeface="Cambria" pitchFamily="18" charset="0"/>
          </a:endParaRPr>
        </a:p>
      </dgm:t>
    </dgm:pt>
    <dgm:pt modelId="{5F72518F-A604-4C00-8065-A440C255048D}" type="parTrans" cxnId="{39A5F5DF-EB9C-4498-8EF8-840E8ECDE513}">
      <dgm:prSet/>
      <dgm:spPr/>
      <dgm:t>
        <a:bodyPr/>
        <a:lstStyle/>
        <a:p>
          <a:endParaRPr lang="en-US"/>
        </a:p>
      </dgm:t>
    </dgm:pt>
    <dgm:pt modelId="{A6A0ED57-043D-48E3-B323-A1DBF7FB1842}" type="sibTrans" cxnId="{39A5F5DF-EB9C-4498-8EF8-840E8ECDE513}">
      <dgm:prSet/>
      <dgm:spPr/>
      <dgm:t>
        <a:bodyPr/>
        <a:lstStyle/>
        <a:p>
          <a:endParaRPr lang="en-US"/>
        </a:p>
      </dgm:t>
    </dgm:pt>
    <dgm:pt modelId="{3387502E-6251-4EDC-BEE6-C8F4C59D7221}" type="pres">
      <dgm:prSet presAssocID="{D463F0F9-793E-41AD-A928-260342F4FA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2AC23C-06D7-41CF-89B2-9B9FD8B96D62}" type="pres">
      <dgm:prSet presAssocID="{68807B2B-1830-44C8-830E-0CCBF9F78371}" presName="parentText" presStyleLbl="node1" presStyleIdx="0" presStyleCnt="1" custLinFactNeighborY="180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A5F5DF-EB9C-4498-8EF8-840E8ECDE513}" srcId="{D463F0F9-793E-41AD-A928-260342F4FA1B}" destId="{68807B2B-1830-44C8-830E-0CCBF9F78371}" srcOrd="0" destOrd="0" parTransId="{5F72518F-A604-4C00-8065-A440C255048D}" sibTransId="{A6A0ED57-043D-48E3-B323-A1DBF7FB1842}"/>
    <dgm:cxn modelId="{FCF05F5F-DBFA-40C8-A49B-166506A195D0}" type="presOf" srcId="{D463F0F9-793E-41AD-A928-260342F4FA1B}" destId="{3387502E-6251-4EDC-BEE6-C8F4C59D7221}" srcOrd="0" destOrd="0" presId="urn:microsoft.com/office/officeart/2005/8/layout/vList2"/>
    <dgm:cxn modelId="{341168D8-7726-4050-9245-6096F5129D71}" type="presOf" srcId="{68807B2B-1830-44C8-830E-0CCBF9F78371}" destId="{6F2AC23C-06D7-41CF-89B2-9B9FD8B96D62}" srcOrd="0" destOrd="0" presId="urn:microsoft.com/office/officeart/2005/8/layout/vList2"/>
    <dgm:cxn modelId="{1B524264-27FC-4E11-8DA1-E32418A76165}" type="presParOf" srcId="{3387502E-6251-4EDC-BEE6-C8F4C59D7221}" destId="{6F2AC23C-06D7-41CF-89B2-9B9FD8B96D6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63F0F9-793E-41AD-A928-260342F4FA1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8807B2B-1830-44C8-830E-0CCBF9F78371}">
      <dgm:prSet custT="1"/>
      <dgm:spPr>
        <a:solidFill>
          <a:srgbClr val="002060"/>
        </a:solidFill>
      </dgm:spPr>
      <dgm:t>
        <a:bodyPr/>
        <a:lstStyle/>
        <a:p>
          <a:pPr rtl="0"/>
          <a:r>
            <a:rPr lang="en-US" sz="3600" b="1" dirty="0" smtClean="0">
              <a:solidFill>
                <a:schemeClr val="bg1"/>
              </a:solidFill>
              <a:latin typeface="Cambria" pitchFamily="18" charset="0"/>
            </a:rPr>
            <a:t>Background</a:t>
          </a:r>
          <a:endParaRPr lang="en-US" sz="3600" b="1" dirty="0">
            <a:solidFill>
              <a:schemeClr val="bg1"/>
            </a:solidFill>
            <a:latin typeface="Cambria" pitchFamily="18" charset="0"/>
          </a:endParaRPr>
        </a:p>
      </dgm:t>
    </dgm:pt>
    <dgm:pt modelId="{5F72518F-A604-4C00-8065-A440C255048D}" type="parTrans" cxnId="{39A5F5DF-EB9C-4498-8EF8-840E8ECDE513}">
      <dgm:prSet/>
      <dgm:spPr/>
      <dgm:t>
        <a:bodyPr/>
        <a:lstStyle/>
        <a:p>
          <a:endParaRPr lang="en-US"/>
        </a:p>
      </dgm:t>
    </dgm:pt>
    <dgm:pt modelId="{A6A0ED57-043D-48E3-B323-A1DBF7FB1842}" type="sibTrans" cxnId="{39A5F5DF-EB9C-4498-8EF8-840E8ECDE513}">
      <dgm:prSet/>
      <dgm:spPr/>
      <dgm:t>
        <a:bodyPr/>
        <a:lstStyle/>
        <a:p>
          <a:endParaRPr lang="en-US"/>
        </a:p>
      </dgm:t>
    </dgm:pt>
    <dgm:pt modelId="{3387502E-6251-4EDC-BEE6-C8F4C59D7221}" type="pres">
      <dgm:prSet presAssocID="{D463F0F9-793E-41AD-A928-260342F4FA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2AC23C-06D7-41CF-89B2-9B9FD8B96D62}" type="pres">
      <dgm:prSet presAssocID="{68807B2B-1830-44C8-830E-0CCBF9F78371}" presName="parentText" presStyleLbl="node1" presStyleIdx="0" presStyleCnt="1" custLinFactNeighborX="-2778" custLinFactNeighborY="180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A5F5DF-EB9C-4498-8EF8-840E8ECDE513}" srcId="{D463F0F9-793E-41AD-A928-260342F4FA1B}" destId="{68807B2B-1830-44C8-830E-0CCBF9F78371}" srcOrd="0" destOrd="0" parTransId="{5F72518F-A604-4C00-8065-A440C255048D}" sibTransId="{A6A0ED57-043D-48E3-B323-A1DBF7FB1842}"/>
    <dgm:cxn modelId="{4494E819-ACA9-4747-948A-C5291F15346D}" type="presOf" srcId="{68807B2B-1830-44C8-830E-0CCBF9F78371}" destId="{6F2AC23C-06D7-41CF-89B2-9B9FD8B96D62}" srcOrd="0" destOrd="0" presId="urn:microsoft.com/office/officeart/2005/8/layout/vList2"/>
    <dgm:cxn modelId="{5DCD9790-36A5-4542-AB85-8BCAF608DB58}" type="presOf" srcId="{D463F0F9-793E-41AD-A928-260342F4FA1B}" destId="{3387502E-6251-4EDC-BEE6-C8F4C59D7221}" srcOrd="0" destOrd="0" presId="urn:microsoft.com/office/officeart/2005/8/layout/vList2"/>
    <dgm:cxn modelId="{8B555B16-7FEB-4401-ABD4-CDD6E4B93F41}" type="presParOf" srcId="{3387502E-6251-4EDC-BEE6-C8F4C59D7221}" destId="{6F2AC23C-06D7-41CF-89B2-9B9FD8B96D6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463F0F9-793E-41AD-A928-260342F4FA1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8807B2B-1830-44C8-830E-0CCBF9F78371}">
      <dgm:prSet custT="1"/>
      <dgm:spPr>
        <a:solidFill>
          <a:srgbClr val="002060"/>
        </a:solidFill>
      </dgm:spPr>
      <dgm:t>
        <a:bodyPr/>
        <a:lstStyle/>
        <a:p>
          <a:pPr rtl="0"/>
          <a:r>
            <a:rPr lang="en-US" sz="3600" b="1" dirty="0" smtClean="0">
              <a:solidFill>
                <a:schemeClr val="bg1"/>
              </a:solidFill>
              <a:latin typeface="Cambria" pitchFamily="18" charset="0"/>
            </a:rPr>
            <a:t>Background</a:t>
          </a:r>
          <a:endParaRPr lang="en-US" sz="3600" b="1" dirty="0">
            <a:solidFill>
              <a:schemeClr val="bg1"/>
            </a:solidFill>
            <a:latin typeface="Cambria" pitchFamily="18" charset="0"/>
          </a:endParaRPr>
        </a:p>
      </dgm:t>
    </dgm:pt>
    <dgm:pt modelId="{5F72518F-A604-4C00-8065-A440C255048D}" type="parTrans" cxnId="{39A5F5DF-EB9C-4498-8EF8-840E8ECDE513}">
      <dgm:prSet/>
      <dgm:spPr/>
      <dgm:t>
        <a:bodyPr/>
        <a:lstStyle/>
        <a:p>
          <a:endParaRPr lang="en-US"/>
        </a:p>
      </dgm:t>
    </dgm:pt>
    <dgm:pt modelId="{A6A0ED57-043D-48E3-B323-A1DBF7FB1842}" type="sibTrans" cxnId="{39A5F5DF-EB9C-4498-8EF8-840E8ECDE513}">
      <dgm:prSet/>
      <dgm:spPr/>
      <dgm:t>
        <a:bodyPr/>
        <a:lstStyle/>
        <a:p>
          <a:endParaRPr lang="en-US"/>
        </a:p>
      </dgm:t>
    </dgm:pt>
    <dgm:pt modelId="{3387502E-6251-4EDC-BEE6-C8F4C59D7221}" type="pres">
      <dgm:prSet presAssocID="{D463F0F9-793E-41AD-A928-260342F4FA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2AC23C-06D7-41CF-89B2-9B9FD8B96D62}" type="pres">
      <dgm:prSet presAssocID="{68807B2B-1830-44C8-830E-0CCBF9F78371}" presName="parentText" presStyleLbl="node1" presStyleIdx="0" presStyleCnt="1" custLinFactNeighborX="-49074" custLinFactNeighborY="1673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B030FA-DABE-44D5-966C-D1CD391F7E93}" type="presOf" srcId="{D463F0F9-793E-41AD-A928-260342F4FA1B}" destId="{3387502E-6251-4EDC-BEE6-C8F4C59D7221}" srcOrd="0" destOrd="0" presId="urn:microsoft.com/office/officeart/2005/8/layout/vList2"/>
    <dgm:cxn modelId="{39A5F5DF-EB9C-4498-8EF8-840E8ECDE513}" srcId="{D463F0F9-793E-41AD-A928-260342F4FA1B}" destId="{68807B2B-1830-44C8-830E-0CCBF9F78371}" srcOrd="0" destOrd="0" parTransId="{5F72518F-A604-4C00-8065-A440C255048D}" sibTransId="{A6A0ED57-043D-48E3-B323-A1DBF7FB1842}"/>
    <dgm:cxn modelId="{661D53B9-1483-4E0D-B3CE-1E056FAE4750}" type="presOf" srcId="{68807B2B-1830-44C8-830E-0CCBF9F78371}" destId="{6F2AC23C-06D7-41CF-89B2-9B9FD8B96D62}" srcOrd="0" destOrd="0" presId="urn:microsoft.com/office/officeart/2005/8/layout/vList2"/>
    <dgm:cxn modelId="{D609A20A-964B-4911-847B-14D4F275233A}" type="presParOf" srcId="{3387502E-6251-4EDC-BEE6-C8F4C59D7221}" destId="{6F2AC23C-06D7-41CF-89B2-9B9FD8B96D6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463F0F9-793E-41AD-A928-260342F4FA1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8807B2B-1830-44C8-830E-0CCBF9F78371}">
      <dgm:prSet custT="1"/>
      <dgm:spPr>
        <a:solidFill>
          <a:srgbClr val="002060"/>
        </a:solidFill>
      </dgm:spPr>
      <dgm:t>
        <a:bodyPr/>
        <a:lstStyle/>
        <a:p>
          <a:pPr rtl="0"/>
          <a:r>
            <a:rPr lang="en-US" sz="3600" b="1" dirty="0" smtClean="0">
              <a:latin typeface="Cambria" pitchFamily="18" charset="0"/>
            </a:rPr>
            <a:t>Background</a:t>
          </a:r>
          <a:endParaRPr lang="en-US" sz="3600" b="1" dirty="0">
            <a:latin typeface="Cambria" pitchFamily="18" charset="0"/>
          </a:endParaRPr>
        </a:p>
      </dgm:t>
    </dgm:pt>
    <dgm:pt modelId="{5F72518F-A604-4C00-8065-A440C255048D}" type="parTrans" cxnId="{39A5F5DF-EB9C-4498-8EF8-840E8ECDE513}">
      <dgm:prSet/>
      <dgm:spPr/>
      <dgm:t>
        <a:bodyPr/>
        <a:lstStyle/>
        <a:p>
          <a:endParaRPr lang="en-US"/>
        </a:p>
      </dgm:t>
    </dgm:pt>
    <dgm:pt modelId="{A6A0ED57-043D-48E3-B323-A1DBF7FB1842}" type="sibTrans" cxnId="{39A5F5DF-EB9C-4498-8EF8-840E8ECDE513}">
      <dgm:prSet/>
      <dgm:spPr/>
      <dgm:t>
        <a:bodyPr/>
        <a:lstStyle/>
        <a:p>
          <a:endParaRPr lang="en-US"/>
        </a:p>
      </dgm:t>
    </dgm:pt>
    <dgm:pt modelId="{3387502E-6251-4EDC-BEE6-C8F4C59D7221}" type="pres">
      <dgm:prSet presAssocID="{D463F0F9-793E-41AD-A928-260342F4FA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2AC23C-06D7-41CF-89B2-9B9FD8B96D62}" type="pres">
      <dgm:prSet presAssocID="{68807B2B-1830-44C8-830E-0CCBF9F78371}" presName="parentText" presStyleLbl="node1" presStyleIdx="0" presStyleCnt="1" custLinFactNeighborX="-2778" custLinFactNeighborY="180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A5F5DF-EB9C-4498-8EF8-840E8ECDE513}" srcId="{D463F0F9-793E-41AD-A928-260342F4FA1B}" destId="{68807B2B-1830-44C8-830E-0CCBF9F78371}" srcOrd="0" destOrd="0" parTransId="{5F72518F-A604-4C00-8065-A440C255048D}" sibTransId="{A6A0ED57-043D-48E3-B323-A1DBF7FB1842}"/>
    <dgm:cxn modelId="{B8202348-BEA2-400C-8373-D668E6FB4225}" type="presOf" srcId="{68807B2B-1830-44C8-830E-0CCBF9F78371}" destId="{6F2AC23C-06D7-41CF-89B2-9B9FD8B96D62}" srcOrd="0" destOrd="0" presId="urn:microsoft.com/office/officeart/2005/8/layout/vList2"/>
    <dgm:cxn modelId="{0A3E3549-597D-4396-8F26-FECE220BA37B}" type="presOf" srcId="{D463F0F9-793E-41AD-A928-260342F4FA1B}" destId="{3387502E-6251-4EDC-BEE6-C8F4C59D7221}" srcOrd="0" destOrd="0" presId="urn:microsoft.com/office/officeart/2005/8/layout/vList2"/>
    <dgm:cxn modelId="{026EB7F7-402B-43AA-B098-9C5EBABA5B42}" type="presParOf" srcId="{3387502E-6251-4EDC-BEE6-C8F4C59D7221}" destId="{6F2AC23C-06D7-41CF-89B2-9B9FD8B96D6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463F0F9-793E-41AD-A928-260342F4FA1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8807B2B-1830-44C8-830E-0CCBF9F78371}">
      <dgm:prSet custT="1"/>
      <dgm:spPr>
        <a:solidFill>
          <a:srgbClr val="002060"/>
        </a:solidFill>
      </dgm:spPr>
      <dgm:t>
        <a:bodyPr/>
        <a:lstStyle/>
        <a:p>
          <a:pPr rtl="0"/>
          <a:r>
            <a:rPr lang="en-US" sz="3600" b="1" dirty="0" smtClean="0">
              <a:solidFill>
                <a:schemeClr val="bg1"/>
              </a:solidFill>
              <a:latin typeface="Cambria" pitchFamily="18" charset="0"/>
            </a:rPr>
            <a:t>Background</a:t>
          </a:r>
          <a:endParaRPr lang="en-US" sz="3600" b="1" dirty="0">
            <a:solidFill>
              <a:schemeClr val="bg1"/>
            </a:solidFill>
            <a:latin typeface="Cambria" pitchFamily="18" charset="0"/>
          </a:endParaRPr>
        </a:p>
      </dgm:t>
    </dgm:pt>
    <dgm:pt modelId="{5F72518F-A604-4C00-8065-A440C255048D}" type="parTrans" cxnId="{39A5F5DF-EB9C-4498-8EF8-840E8ECDE513}">
      <dgm:prSet/>
      <dgm:spPr/>
      <dgm:t>
        <a:bodyPr/>
        <a:lstStyle/>
        <a:p>
          <a:endParaRPr lang="en-US"/>
        </a:p>
      </dgm:t>
    </dgm:pt>
    <dgm:pt modelId="{A6A0ED57-043D-48E3-B323-A1DBF7FB1842}" type="sibTrans" cxnId="{39A5F5DF-EB9C-4498-8EF8-840E8ECDE513}">
      <dgm:prSet/>
      <dgm:spPr/>
      <dgm:t>
        <a:bodyPr/>
        <a:lstStyle/>
        <a:p>
          <a:endParaRPr lang="en-US"/>
        </a:p>
      </dgm:t>
    </dgm:pt>
    <dgm:pt modelId="{3387502E-6251-4EDC-BEE6-C8F4C59D7221}" type="pres">
      <dgm:prSet presAssocID="{D463F0F9-793E-41AD-A928-260342F4FA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2AC23C-06D7-41CF-89B2-9B9FD8B96D62}" type="pres">
      <dgm:prSet presAssocID="{68807B2B-1830-44C8-830E-0CCBF9F78371}" presName="parentText" presStyleLbl="node1" presStyleIdx="0" presStyleCnt="1" custLinFactNeighborX="-2778" custLinFactNeighborY="180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A5F5DF-EB9C-4498-8EF8-840E8ECDE513}" srcId="{D463F0F9-793E-41AD-A928-260342F4FA1B}" destId="{68807B2B-1830-44C8-830E-0CCBF9F78371}" srcOrd="0" destOrd="0" parTransId="{5F72518F-A604-4C00-8065-A440C255048D}" sibTransId="{A6A0ED57-043D-48E3-B323-A1DBF7FB1842}"/>
    <dgm:cxn modelId="{336A2869-1D86-4EEB-B879-BBB3A11933AD}" type="presOf" srcId="{D463F0F9-793E-41AD-A928-260342F4FA1B}" destId="{3387502E-6251-4EDC-BEE6-C8F4C59D7221}" srcOrd="0" destOrd="0" presId="urn:microsoft.com/office/officeart/2005/8/layout/vList2"/>
    <dgm:cxn modelId="{1745471C-2230-4AFF-8030-3AFABEE71CB2}" type="presOf" srcId="{68807B2B-1830-44C8-830E-0CCBF9F78371}" destId="{6F2AC23C-06D7-41CF-89B2-9B9FD8B96D62}" srcOrd="0" destOrd="0" presId="urn:microsoft.com/office/officeart/2005/8/layout/vList2"/>
    <dgm:cxn modelId="{BA1CBC9F-9BF2-46EC-BACD-98B5482D52AD}" type="presParOf" srcId="{3387502E-6251-4EDC-BEE6-C8F4C59D7221}" destId="{6F2AC23C-06D7-41CF-89B2-9B9FD8B96D6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463F0F9-793E-41AD-A928-260342F4FA1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8807B2B-1830-44C8-830E-0CCBF9F78371}">
      <dgm:prSet custT="1"/>
      <dgm:spPr>
        <a:solidFill>
          <a:srgbClr val="002060"/>
        </a:solidFill>
      </dgm:spPr>
      <dgm:t>
        <a:bodyPr/>
        <a:lstStyle/>
        <a:p>
          <a:pPr rtl="0"/>
          <a:r>
            <a:rPr lang="en-US" sz="3600" b="1" dirty="0" smtClean="0">
              <a:latin typeface="Cambria" pitchFamily="18" charset="0"/>
            </a:rPr>
            <a:t>Problem Statement</a:t>
          </a:r>
          <a:endParaRPr lang="en-US" sz="3600" b="1" dirty="0">
            <a:latin typeface="Cambria" pitchFamily="18" charset="0"/>
          </a:endParaRPr>
        </a:p>
      </dgm:t>
    </dgm:pt>
    <dgm:pt modelId="{5F72518F-A604-4C00-8065-A440C255048D}" type="parTrans" cxnId="{39A5F5DF-EB9C-4498-8EF8-840E8ECDE513}">
      <dgm:prSet/>
      <dgm:spPr/>
      <dgm:t>
        <a:bodyPr/>
        <a:lstStyle/>
        <a:p>
          <a:endParaRPr lang="en-US"/>
        </a:p>
      </dgm:t>
    </dgm:pt>
    <dgm:pt modelId="{A6A0ED57-043D-48E3-B323-A1DBF7FB1842}" type="sibTrans" cxnId="{39A5F5DF-EB9C-4498-8EF8-840E8ECDE513}">
      <dgm:prSet/>
      <dgm:spPr/>
      <dgm:t>
        <a:bodyPr/>
        <a:lstStyle/>
        <a:p>
          <a:endParaRPr lang="en-US"/>
        </a:p>
      </dgm:t>
    </dgm:pt>
    <dgm:pt modelId="{3387502E-6251-4EDC-BEE6-C8F4C59D7221}" type="pres">
      <dgm:prSet presAssocID="{D463F0F9-793E-41AD-A928-260342F4FA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2AC23C-06D7-41CF-89B2-9B9FD8B96D62}" type="pres">
      <dgm:prSet presAssocID="{68807B2B-1830-44C8-830E-0CCBF9F78371}" presName="parentText" presStyleLbl="node1" presStyleIdx="0" presStyleCnt="1" custLinFactNeighborX="-2778" custLinFactNeighborY="180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A5F5DF-EB9C-4498-8EF8-840E8ECDE513}" srcId="{D463F0F9-793E-41AD-A928-260342F4FA1B}" destId="{68807B2B-1830-44C8-830E-0CCBF9F78371}" srcOrd="0" destOrd="0" parTransId="{5F72518F-A604-4C00-8065-A440C255048D}" sibTransId="{A6A0ED57-043D-48E3-B323-A1DBF7FB1842}"/>
    <dgm:cxn modelId="{97DE0AD0-D5BC-4101-83A5-160E324683BB}" type="presOf" srcId="{68807B2B-1830-44C8-830E-0CCBF9F78371}" destId="{6F2AC23C-06D7-41CF-89B2-9B9FD8B96D62}" srcOrd="0" destOrd="0" presId="urn:microsoft.com/office/officeart/2005/8/layout/vList2"/>
    <dgm:cxn modelId="{703421ED-8D83-4C2E-B974-8AF6652800DE}" type="presOf" srcId="{D463F0F9-793E-41AD-A928-260342F4FA1B}" destId="{3387502E-6251-4EDC-BEE6-C8F4C59D7221}" srcOrd="0" destOrd="0" presId="urn:microsoft.com/office/officeart/2005/8/layout/vList2"/>
    <dgm:cxn modelId="{7FC4DBC0-2083-400C-B877-5872347B74AA}" type="presParOf" srcId="{3387502E-6251-4EDC-BEE6-C8F4C59D7221}" destId="{6F2AC23C-06D7-41CF-89B2-9B9FD8B96D6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463F0F9-793E-41AD-A928-260342F4FA1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8807B2B-1830-44C8-830E-0CCBF9F78371}">
      <dgm:prSet custT="1"/>
      <dgm:spPr>
        <a:solidFill>
          <a:srgbClr val="002060"/>
        </a:solidFill>
      </dgm:spPr>
      <dgm:t>
        <a:bodyPr/>
        <a:lstStyle/>
        <a:p>
          <a:pPr rtl="0"/>
          <a:r>
            <a:rPr lang="en-US" sz="3600" b="1" dirty="0" smtClean="0">
              <a:latin typeface="Cambria" pitchFamily="18" charset="0"/>
            </a:rPr>
            <a:t>Implementation</a:t>
          </a:r>
          <a:endParaRPr lang="en-US" sz="3600" b="1" dirty="0">
            <a:latin typeface="Cambria" pitchFamily="18" charset="0"/>
          </a:endParaRPr>
        </a:p>
      </dgm:t>
    </dgm:pt>
    <dgm:pt modelId="{5F72518F-A604-4C00-8065-A440C255048D}" type="parTrans" cxnId="{39A5F5DF-EB9C-4498-8EF8-840E8ECDE513}">
      <dgm:prSet/>
      <dgm:spPr/>
      <dgm:t>
        <a:bodyPr/>
        <a:lstStyle/>
        <a:p>
          <a:endParaRPr lang="en-US"/>
        </a:p>
      </dgm:t>
    </dgm:pt>
    <dgm:pt modelId="{A6A0ED57-043D-48E3-B323-A1DBF7FB1842}" type="sibTrans" cxnId="{39A5F5DF-EB9C-4498-8EF8-840E8ECDE513}">
      <dgm:prSet/>
      <dgm:spPr/>
      <dgm:t>
        <a:bodyPr/>
        <a:lstStyle/>
        <a:p>
          <a:endParaRPr lang="en-US"/>
        </a:p>
      </dgm:t>
    </dgm:pt>
    <dgm:pt modelId="{3387502E-6251-4EDC-BEE6-C8F4C59D7221}" type="pres">
      <dgm:prSet presAssocID="{D463F0F9-793E-41AD-A928-260342F4FA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2AC23C-06D7-41CF-89B2-9B9FD8B96D62}" type="pres">
      <dgm:prSet presAssocID="{68807B2B-1830-44C8-830E-0CCBF9F78371}" presName="parentText" presStyleLbl="node1" presStyleIdx="0" presStyleCnt="1" custScaleY="76651" custLinFactNeighborX="-2778" custLinFactNeighborY="180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6BBB8C-01D6-4A75-BCD5-A16C18945990}" type="presOf" srcId="{68807B2B-1830-44C8-830E-0CCBF9F78371}" destId="{6F2AC23C-06D7-41CF-89B2-9B9FD8B96D62}" srcOrd="0" destOrd="0" presId="urn:microsoft.com/office/officeart/2005/8/layout/vList2"/>
    <dgm:cxn modelId="{39A5F5DF-EB9C-4498-8EF8-840E8ECDE513}" srcId="{D463F0F9-793E-41AD-A928-260342F4FA1B}" destId="{68807B2B-1830-44C8-830E-0CCBF9F78371}" srcOrd="0" destOrd="0" parTransId="{5F72518F-A604-4C00-8065-A440C255048D}" sibTransId="{A6A0ED57-043D-48E3-B323-A1DBF7FB1842}"/>
    <dgm:cxn modelId="{DF62755B-5B44-4134-936E-A4C78065D250}" type="presOf" srcId="{D463F0F9-793E-41AD-A928-260342F4FA1B}" destId="{3387502E-6251-4EDC-BEE6-C8F4C59D7221}" srcOrd="0" destOrd="0" presId="urn:microsoft.com/office/officeart/2005/8/layout/vList2"/>
    <dgm:cxn modelId="{C05B57B7-FDD9-45EC-BB64-A86E0F232A54}" type="presParOf" srcId="{3387502E-6251-4EDC-BEE6-C8F4C59D7221}" destId="{6F2AC23C-06D7-41CF-89B2-9B9FD8B96D6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463F0F9-793E-41AD-A928-260342F4FA1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8807B2B-1830-44C8-830E-0CCBF9F78371}">
      <dgm:prSet custT="1"/>
      <dgm:spPr>
        <a:solidFill>
          <a:srgbClr val="002060"/>
        </a:solidFill>
      </dgm:spPr>
      <dgm:t>
        <a:bodyPr/>
        <a:lstStyle/>
        <a:p>
          <a:pPr rtl="0"/>
          <a:r>
            <a:rPr lang="en-US" sz="4000" b="1" dirty="0" smtClean="0">
              <a:solidFill>
                <a:schemeClr val="bg1"/>
              </a:solidFill>
              <a:latin typeface="Cambria" pitchFamily="18" charset="0"/>
            </a:rPr>
            <a:t>Design Flow</a:t>
          </a:r>
          <a:endParaRPr lang="en-US" sz="4000" b="1" dirty="0">
            <a:solidFill>
              <a:schemeClr val="bg1"/>
            </a:solidFill>
            <a:latin typeface="Cambria" pitchFamily="18" charset="0"/>
          </a:endParaRPr>
        </a:p>
      </dgm:t>
    </dgm:pt>
    <dgm:pt modelId="{5F72518F-A604-4C00-8065-A440C255048D}" type="parTrans" cxnId="{39A5F5DF-EB9C-4498-8EF8-840E8ECDE513}">
      <dgm:prSet/>
      <dgm:spPr/>
      <dgm:t>
        <a:bodyPr/>
        <a:lstStyle/>
        <a:p>
          <a:endParaRPr lang="en-US"/>
        </a:p>
      </dgm:t>
    </dgm:pt>
    <dgm:pt modelId="{A6A0ED57-043D-48E3-B323-A1DBF7FB1842}" type="sibTrans" cxnId="{39A5F5DF-EB9C-4498-8EF8-840E8ECDE513}">
      <dgm:prSet/>
      <dgm:spPr/>
      <dgm:t>
        <a:bodyPr/>
        <a:lstStyle/>
        <a:p>
          <a:endParaRPr lang="en-US"/>
        </a:p>
      </dgm:t>
    </dgm:pt>
    <dgm:pt modelId="{3387502E-6251-4EDC-BEE6-C8F4C59D7221}" type="pres">
      <dgm:prSet presAssocID="{D463F0F9-793E-41AD-A928-260342F4FA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2AC23C-06D7-41CF-89B2-9B9FD8B96D62}" type="pres">
      <dgm:prSet presAssocID="{68807B2B-1830-44C8-830E-0CCBF9F78371}" presName="parentText" presStyleLbl="node1" presStyleIdx="0" presStyleCnt="1" custLinFactNeighborX="-2778" custLinFactNeighborY="180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AD860B-4376-45EE-9660-732AEF765087}" type="presOf" srcId="{D463F0F9-793E-41AD-A928-260342F4FA1B}" destId="{3387502E-6251-4EDC-BEE6-C8F4C59D7221}" srcOrd="0" destOrd="0" presId="urn:microsoft.com/office/officeart/2005/8/layout/vList2"/>
    <dgm:cxn modelId="{39A5F5DF-EB9C-4498-8EF8-840E8ECDE513}" srcId="{D463F0F9-793E-41AD-A928-260342F4FA1B}" destId="{68807B2B-1830-44C8-830E-0CCBF9F78371}" srcOrd="0" destOrd="0" parTransId="{5F72518F-A604-4C00-8065-A440C255048D}" sibTransId="{A6A0ED57-043D-48E3-B323-A1DBF7FB1842}"/>
    <dgm:cxn modelId="{486B4204-6C5F-492A-9D1F-2F16BE1C621C}" type="presOf" srcId="{68807B2B-1830-44C8-830E-0CCBF9F78371}" destId="{6F2AC23C-06D7-41CF-89B2-9B9FD8B96D62}" srcOrd="0" destOrd="0" presId="urn:microsoft.com/office/officeart/2005/8/layout/vList2"/>
    <dgm:cxn modelId="{8DAE5E6D-D619-4AE3-97B0-E27FC5C8C9D7}" type="presParOf" srcId="{3387502E-6251-4EDC-BEE6-C8F4C59D7221}" destId="{6F2AC23C-06D7-41CF-89B2-9B9FD8B96D6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2AC23C-06D7-41CF-89B2-9B9FD8B96D62}">
      <dsp:nvSpPr>
        <dsp:cNvPr id="0" name=""/>
        <dsp:cNvSpPr/>
      </dsp:nvSpPr>
      <dsp:spPr>
        <a:xfrm>
          <a:off x="0" y="8562"/>
          <a:ext cx="8229600" cy="936000"/>
        </a:xfrm>
        <a:prstGeom prst="roundRect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latin typeface="Cambria" pitchFamily="18" charset="0"/>
            </a:rPr>
            <a:t>Outline</a:t>
          </a:r>
          <a:endParaRPr lang="en-US" sz="3600" b="1" kern="1200" dirty="0">
            <a:latin typeface="Cambria" pitchFamily="18" charset="0"/>
          </a:endParaRPr>
        </a:p>
      </dsp:txBody>
      <dsp:txXfrm>
        <a:off x="45692" y="54254"/>
        <a:ext cx="8138216" cy="84461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2AC23C-06D7-41CF-89B2-9B9FD8B96D62}">
      <dsp:nvSpPr>
        <dsp:cNvPr id="0" name=""/>
        <dsp:cNvSpPr/>
      </dsp:nvSpPr>
      <dsp:spPr>
        <a:xfrm>
          <a:off x="0" y="8562"/>
          <a:ext cx="8229599" cy="936000"/>
        </a:xfrm>
        <a:prstGeom prst="roundRect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chemeClr val="bg1"/>
              </a:solidFill>
              <a:latin typeface="Cambria" pitchFamily="18" charset="0"/>
            </a:rPr>
            <a:t>Design Flow</a:t>
          </a:r>
          <a:endParaRPr lang="en-US" sz="3600" b="1" kern="1200" dirty="0">
            <a:solidFill>
              <a:schemeClr val="bg1"/>
            </a:solidFill>
            <a:latin typeface="Cambria" pitchFamily="18" charset="0"/>
          </a:endParaRPr>
        </a:p>
      </dsp:txBody>
      <dsp:txXfrm>
        <a:off x="45692" y="54254"/>
        <a:ext cx="8138215" cy="84461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2AC23C-06D7-41CF-89B2-9B9FD8B96D62}">
      <dsp:nvSpPr>
        <dsp:cNvPr id="0" name=""/>
        <dsp:cNvSpPr/>
      </dsp:nvSpPr>
      <dsp:spPr>
        <a:xfrm>
          <a:off x="0" y="0"/>
          <a:ext cx="8229599" cy="936000"/>
        </a:xfrm>
        <a:prstGeom prst="roundRect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chemeClr val="bg1"/>
              </a:solidFill>
              <a:latin typeface="Cambria" pitchFamily="18" charset="0"/>
            </a:rPr>
            <a:t>Power Analysis</a:t>
          </a:r>
          <a:endParaRPr lang="en-US" sz="3600" b="1" kern="1200" dirty="0">
            <a:solidFill>
              <a:schemeClr val="bg1"/>
            </a:solidFill>
            <a:latin typeface="Cambria" pitchFamily="18" charset="0"/>
          </a:endParaRPr>
        </a:p>
      </dsp:txBody>
      <dsp:txXfrm>
        <a:off x="45692" y="45692"/>
        <a:ext cx="8138215" cy="84461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2AC23C-06D7-41CF-89B2-9B9FD8B96D62}">
      <dsp:nvSpPr>
        <dsp:cNvPr id="0" name=""/>
        <dsp:cNvSpPr/>
      </dsp:nvSpPr>
      <dsp:spPr>
        <a:xfrm>
          <a:off x="0" y="82382"/>
          <a:ext cx="8229599" cy="793713"/>
        </a:xfrm>
        <a:prstGeom prst="roundRect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chemeClr val="bg1"/>
              </a:solidFill>
              <a:latin typeface="Cambria" pitchFamily="18" charset="0"/>
            </a:rPr>
            <a:t>Results</a:t>
          </a:r>
          <a:endParaRPr lang="en-US" sz="3600" b="1" kern="1200" dirty="0">
            <a:solidFill>
              <a:schemeClr val="bg1"/>
            </a:solidFill>
            <a:latin typeface="Cambria" pitchFamily="18" charset="0"/>
          </a:endParaRPr>
        </a:p>
      </dsp:txBody>
      <dsp:txXfrm>
        <a:off x="38746" y="121128"/>
        <a:ext cx="8152107" cy="71622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2AC23C-06D7-41CF-89B2-9B9FD8B96D62}">
      <dsp:nvSpPr>
        <dsp:cNvPr id="0" name=""/>
        <dsp:cNvSpPr/>
      </dsp:nvSpPr>
      <dsp:spPr>
        <a:xfrm>
          <a:off x="0" y="8562"/>
          <a:ext cx="8229600" cy="936000"/>
        </a:xfrm>
        <a:prstGeom prst="roundRect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chemeClr val="bg1"/>
              </a:solidFill>
              <a:latin typeface="Cambria" pitchFamily="18" charset="0"/>
            </a:rPr>
            <a:t>Cycle Efficiency(</a:t>
          </a:r>
          <a:r>
            <a:rPr lang="el-GR" sz="3600" b="1" kern="1200" dirty="0" smtClean="0">
              <a:solidFill>
                <a:schemeClr val="bg1"/>
              </a:solidFill>
              <a:latin typeface="Times New Roman"/>
              <a:cs typeface="Times New Roman"/>
            </a:rPr>
            <a:t>η</a:t>
          </a:r>
          <a:r>
            <a:rPr lang="en-US" sz="3600" b="1" kern="1200" dirty="0" smtClean="0">
              <a:solidFill>
                <a:schemeClr val="bg1"/>
              </a:solidFill>
              <a:latin typeface="Times New Roman"/>
              <a:cs typeface="Times New Roman"/>
            </a:rPr>
            <a:t>) vs. T</a:t>
          </a:r>
          <a:endParaRPr lang="en-US" sz="3600" b="1" kern="1200" dirty="0">
            <a:solidFill>
              <a:schemeClr val="bg1"/>
            </a:solidFill>
            <a:latin typeface="Cambria" pitchFamily="18" charset="0"/>
          </a:endParaRPr>
        </a:p>
      </dsp:txBody>
      <dsp:txXfrm>
        <a:off x="45692" y="54254"/>
        <a:ext cx="8138216" cy="84461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2AC23C-06D7-41CF-89B2-9B9FD8B96D62}">
      <dsp:nvSpPr>
        <dsp:cNvPr id="0" name=""/>
        <dsp:cNvSpPr/>
      </dsp:nvSpPr>
      <dsp:spPr>
        <a:xfrm>
          <a:off x="0" y="90307"/>
          <a:ext cx="8229599" cy="701664"/>
        </a:xfrm>
        <a:prstGeom prst="roundRect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latin typeface="Cambria" pitchFamily="18" charset="0"/>
            </a:rPr>
            <a:t>Results</a:t>
          </a:r>
          <a:endParaRPr lang="en-US" sz="3600" b="1" kern="1200" dirty="0">
            <a:latin typeface="Cambria" pitchFamily="18" charset="0"/>
          </a:endParaRPr>
        </a:p>
      </dsp:txBody>
      <dsp:txXfrm>
        <a:off x="34252" y="124559"/>
        <a:ext cx="8161095" cy="63316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2AC23C-06D7-41CF-89B2-9B9FD8B96D62}">
      <dsp:nvSpPr>
        <dsp:cNvPr id="0" name=""/>
        <dsp:cNvSpPr/>
      </dsp:nvSpPr>
      <dsp:spPr>
        <a:xfrm>
          <a:off x="0" y="68793"/>
          <a:ext cx="8229599" cy="822157"/>
        </a:xfrm>
        <a:prstGeom prst="roundRect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>
              <a:solidFill>
                <a:schemeClr val="bg1"/>
              </a:solidFill>
              <a:latin typeface="Cambria" panose="02040503050406030204" pitchFamily="18" charset="0"/>
              <a:cs typeface="Times New Roman"/>
            </a:rPr>
            <a:t>Performance Grade and </a:t>
          </a:r>
          <a:r>
            <a:rPr lang="el-GR" sz="4800" b="1" kern="1200" dirty="0" smtClean="0">
              <a:solidFill>
                <a:schemeClr val="bg1"/>
              </a:solidFill>
              <a:latin typeface="Cambria" panose="02040503050406030204" pitchFamily="18" charset="0"/>
              <a:cs typeface="Times New Roman"/>
            </a:rPr>
            <a:t>η</a:t>
          </a:r>
          <a:r>
            <a:rPr lang="en-US" sz="4000" b="1" kern="1200" dirty="0" smtClean="0">
              <a:solidFill>
                <a:schemeClr val="bg1"/>
              </a:solidFill>
              <a:latin typeface="Cambria" panose="02040503050406030204" pitchFamily="18" charset="0"/>
              <a:cs typeface="Times New Roman"/>
            </a:rPr>
            <a:t> </a:t>
          </a:r>
          <a:endParaRPr lang="en-US" sz="4000" b="1" kern="1200" dirty="0">
            <a:solidFill>
              <a:schemeClr val="bg1"/>
            </a:solidFill>
            <a:latin typeface="Cambria" pitchFamily="18" charset="0"/>
          </a:endParaRPr>
        </a:p>
      </dsp:txBody>
      <dsp:txXfrm>
        <a:off x="40134" y="108927"/>
        <a:ext cx="8149331" cy="741889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2AC23C-06D7-41CF-89B2-9B9FD8B96D62}">
      <dsp:nvSpPr>
        <dsp:cNvPr id="0" name=""/>
        <dsp:cNvSpPr/>
      </dsp:nvSpPr>
      <dsp:spPr>
        <a:xfrm>
          <a:off x="0" y="13915"/>
          <a:ext cx="8229599" cy="1052884"/>
        </a:xfrm>
        <a:prstGeom prst="roundRect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latin typeface="Cambria" pitchFamily="18" charset="0"/>
            </a:rPr>
            <a:t>Comparison of Hard DSP vs. Soft Core (LUT-based)</a:t>
          </a:r>
          <a:endParaRPr lang="en-US" sz="3600" b="1" kern="1200" dirty="0">
            <a:latin typeface="Cambria" pitchFamily="18" charset="0"/>
          </a:endParaRPr>
        </a:p>
      </dsp:txBody>
      <dsp:txXfrm>
        <a:off x="51398" y="65313"/>
        <a:ext cx="8126803" cy="950088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0DA7D8-A425-47C3-B962-859EBE29392A}">
      <dsp:nvSpPr>
        <dsp:cNvPr id="0" name=""/>
        <dsp:cNvSpPr/>
      </dsp:nvSpPr>
      <dsp:spPr>
        <a:xfrm>
          <a:off x="0" y="49504"/>
          <a:ext cx="8229599" cy="908706"/>
        </a:xfrm>
        <a:prstGeom prst="roundRect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latin typeface="Cambria" pitchFamily="18" charset="0"/>
            </a:rPr>
            <a:t>Results</a:t>
          </a:r>
          <a:endParaRPr lang="en-US" sz="3600" b="1" kern="1200" dirty="0">
            <a:latin typeface="Cambria" pitchFamily="18" charset="0"/>
          </a:endParaRPr>
        </a:p>
      </dsp:txBody>
      <dsp:txXfrm>
        <a:off x="44359" y="93863"/>
        <a:ext cx="8140881" cy="819988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97EDA4-4D2F-4207-B904-C6F14FA58E82}">
      <dsp:nvSpPr>
        <dsp:cNvPr id="0" name=""/>
        <dsp:cNvSpPr/>
      </dsp:nvSpPr>
      <dsp:spPr>
        <a:xfrm>
          <a:off x="0" y="0"/>
          <a:ext cx="8229599" cy="959338"/>
        </a:xfrm>
        <a:prstGeom prst="roundRect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latin typeface="Cambria" pitchFamily="18" charset="0"/>
            </a:rPr>
            <a:t>Summary</a:t>
          </a:r>
          <a:endParaRPr lang="en-US" sz="3600" b="1" kern="1200" dirty="0">
            <a:latin typeface="Cambria" pitchFamily="18" charset="0"/>
          </a:endParaRPr>
        </a:p>
      </dsp:txBody>
      <dsp:txXfrm>
        <a:off x="46831" y="46831"/>
        <a:ext cx="8135937" cy="865676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2AC23C-06D7-41CF-89B2-9B9FD8B96D62}">
      <dsp:nvSpPr>
        <dsp:cNvPr id="0" name=""/>
        <dsp:cNvSpPr/>
      </dsp:nvSpPr>
      <dsp:spPr>
        <a:xfrm>
          <a:off x="0" y="8562"/>
          <a:ext cx="8229599" cy="936000"/>
        </a:xfrm>
        <a:prstGeom prst="roundRect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latin typeface="Cambria" pitchFamily="18" charset="0"/>
            </a:rPr>
            <a:t>Limitations and Future Work</a:t>
          </a:r>
          <a:endParaRPr lang="en-US" sz="3600" b="1" kern="1200" dirty="0">
            <a:latin typeface="Cambria" pitchFamily="18" charset="0"/>
          </a:endParaRPr>
        </a:p>
      </dsp:txBody>
      <dsp:txXfrm>
        <a:off x="45692" y="54254"/>
        <a:ext cx="8138215" cy="8446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2AC23C-06D7-41CF-89B2-9B9FD8B96D62}">
      <dsp:nvSpPr>
        <dsp:cNvPr id="0" name=""/>
        <dsp:cNvSpPr/>
      </dsp:nvSpPr>
      <dsp:spPr>
        <a:xfrm>
          <a:off x="0" y="8562"/>
          <a:ext cx="8229600" cy="936000"/>
        </a:xfrm>
        <a:prstGeom prst="roundRect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latin typeface="Cambria" pitchFamily="18" charset="0"/>
            </a:rPr>
            <a:t>Motivation</a:t>
          </a:r>
          <a:endParaRPr lang="en-US" sz="3600" b="1" kern="1200" dirty="0">
            <a:latin typeface="Cambria" pitchFamily="18" charset="0"/>
          </a:endParaRPr>
        </a:p>
      </dsp:txBody>
      <dsp:txXfrm>
        <a:off x="45692" y="54254"/>
        <a:ext cx="8138216" cy="844616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2AC23C-06D7-41CF-89B2-9B9FD8B96D62}">
      <dsp:nvSpPr>
        <dsp:cNvPr id="0" name=""/>
        <dsp:cNvSpPr/>
      </dsp:nvSpPr>
      <dsp:spPr>
        <a:xfrm>
          <a:off x="0" y="8562"/>
          <a:ext cx="8229599" cy="936000"/>
        </a:xfrm>
        <a:prstGeom prst="roundRect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>
              <a:latin typeface="Cambria" pitchFamily="18" charset="0"/>
            </a:rPr>
            <a:t> </a:t>
          </a:r>
          <a:r>
            <a:rPr lang="en-US" sz="3600" b="1" kern="1200" dirty="0" smtClean="0">
              <a:latin typeface="Cambria" pitchFamily="18" charset="0"/>
            </a:rPr>
            <a:t>Limitations and Future Work</a:t>
          </a:r>
          <a:endParaRPr lang="en-US" sz="3600" b="1" kern="1200" dirty="0">
            <a:latin typeface="Cambria" pitchFamily="18" charset="0"/>
          </a:endParaRPr>
        </a:p>
      </dsp:txBody>
      <dsp:txXfrm>
        <a:off x="45692" y="54254"/>
        <a:ext cx="8138215" cy="844616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2AC23C-06D7-41CF-89B2-9B9FD8B96D62}">
      <dsp:nvSpPr>
        <dsp:cNvPr id="0" name=""/>
        <dsp:cNvSpPr/>
      </dsp:nvSpPr>
      <dsp:spPr>
        <a:xfrm>
          <a:off x="0" y="8562"/>
          <a:ext cx="8229599" cy="936000"/>
        </a:xfrm>
        <a:prstGeom prst="roundRect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latin typeface="Cambria" pitchFamily="18" charset="0"/>
            </a:rPr>
            <a:t>References</a:t>
          </a:r>
          <a:endParaRPr lang="en-US" sz="3600" b="1" kern="1200" dirty="0">
            <a:latin typeface="Cambria" pitchFamily="18" charset="0"/>
          </a:endParaRPr>
        </a:p>
      </dsp:txBody>
      <dsp:txXfrm>
        <a:off x="45692" y="54254"/>
        <a:ext cx="8138215" cy="8446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2AC23C-06D7-41CF-89B2-9B9FD8B96D62}">
      <dsp:nvSpPr>
        <dsp:cNvPr id="0" name=""/>
        <dsp:cNvSpPr/>
      </dsp:nvSpPr>
      <dsp:spPr>
        <a:xfrm>
          <a:off x="0" y="8562"/>
          <a:ext cx="8229600" cy="936000"/>
        </a:xfrm>
        <a:prstGeom prst="roundRect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chemeClr val="bg1"/>
              </a:solidFill>
              <a:latin typeface="Cambria" pitchFamily="18" charset="0"/>
            </a:rPr>
            <a:t>Background</a:t>
          </a:r>
          <a:endParaRPr lang="en-US" sz="3600" b="1" kern="1200" dirty="0">
            <a:solidFill>
              <a:schemeClr val="bg1"/>
            </a:solidFill>
            <a:latin typeface="Cambria" pitchFamily="18" charset="0"/>
          </a:endParaRPr>
        </a:p>
      </dsp:txBody>
      <dsp:txXfrm>
        <a:off x="45692" y="54254"/>
        <a:ext cx="8138216" cy="8446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2AC23C-06D7-41CF-89B2-9B9FD8B96D62}">
      <dsp:nvSpPr>
        <dsp:cNvPr id="0" name=""/>
        <dsp:cNvSpPr/>
      </dsp:nvSpPr>
      <dsp:spPr>
        <a:xfrm>
          <a:off x="0" y="8562"/>
          <a:ext cx="8229600" cy="936000"/>
        </a:xfrm>
        <a:prstGeom prst="roundRect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chemeClr val="bg1"/>
              </a:solidFill>
              <a:latin typeface="Cambria" pitchFamily="18" charset="0"/>
            </a:rPr>
            <a:t>Background</a:t>
          </a:r>
          <a:endParaRPr lang="en-US" sz="3600" b="1" kern="1200" dirty="0">
            <a:solidFill>
              <a:schemeClr val="bg1"/>
            </a:solidFill>
            <a:latin typeface="Cambria" pitchFamily="18" charset="0"/>
          </a:endParaRPr>
        </a:p>
      </dsp:txBody>
      <dsp:txXfrm>
        <a:off x="45692" y="54254"/>
        <a:ext cx="8138216" cy="84461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2AC23C-06D7-41CF-89B2-9B9FD8B96D62}">
      <dsp:nvSpPr>
        <dsp:cNvPr id="0" name=""/>
        <dsp:cNvSpPr/>
      </dsp:nvSpPr>
      <dsp:spPr>
        <a:xfrm>
          <a:off x="0" y="8562"/>
          <a:ext cx="8229600" cy="936000"/>
        </a:xfrm>
        <a:prstGeom prst="roundRect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latin typeface="Cambria" pitchFamily="18" charset="0"/>
            </a:rPr>
            <a:t>Background</a:t>
          </a:r>
          <a:endParaRPr lang="en-US" sz="3600" b="1" kern="1200" dirty="0">
            <a:latin typeface="Cambria" pitchFamily="18" charset="0"/>
          </a:endParaRPr>
        </a:p>
      </dsp:txBody>
      <dsp:txXfrm>
        <a:off x="45692" y="54254"/>
        <a:ext cx="8138216" cy="84461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2AC23C-06D7-41CF-89B2-9B9FD8B96D62}">
      <dsp:nvSpPr>
        <dsp:cNvPr id="0" name=""/>
        <dsp:cNvSpPr/>
      </dsp:nvSpPr>
      <dsp:spPr>
        <a:xfrm>
          <a:off x="0" y="8562"/>
          <a:ext cx="8229600" cy="936000"/>
        </a:xfrm>
        <a:prstGeom prst="roundRect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chemeClr val="bg1"/>
              </a:solidFill>
              <a:latin typeface="Cambria" pitchFamily="18" charset="0"/>
            </a:rPr>
            <a:t>Background</a:t>
          </a:r>
          <a:endParaRPr lang="en-US" sz="3600" b="1" kern="1200" dirty="0">
            <a:solidFill>
              <a:schemeClr val="bg1"/>
            </a:solidFill>
            <a:latin typeface="Cambria" pitchFamily="18" charset="0"/>
          </a:endParaRPr>
        </a:p>
      </dsp:txBody>
      <dsp:txXfrm>
        <a:off x="45692" y="54254"/>
        <a:ext cx="8138216" cy="84461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2AC23C-06D7-41CF-89B2-9B9FD8B96D62}">
      <dsp:nvSpPr>
        <dsp:cNvPr id="0" name=""/>
        <dsp:cNvSpPr/>
      </dsp:nvSpPr>
      <dsp:spPr>
        <a:xfrm>
          <a:off x="0" y="8562"/>
          <a:ext cx="8229600" cy="936000"/>
        </a:xfrm>
        <a:prstGeom prst="roundRect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latin typeface="Cambria" pitchFamily="18" charset="0"/>
            </a:rPr>
            <a:t>Problem Statement</a:t>
          </a:r>
          <a:endParaRPr lang="en-US" sz="3600" b="1" kern="1200" dirty="0">
            <a:latin typeface="Cambria" pitchFamily="18" charset="0"/>
          </a:endParaRPr>
        </a:p>
      </dsp:txBody>
      <dsp:txXfrm>
        <a:off x="45692" y="54254"/>
        <a:ext cx="8138216" cy="84461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2AC23C-06D7-41CF-89B2-9B9FD8B96D62}">
      <dsp:nvSpPr>
        <dsp:cNvPr id="0" name=""/>
        <dsp:cNvSpPr/>
      </dsp:nvSpPr>
      <dsp:spPr>
        <a:xfrm>
          <a:off x="0" y="127106"/>
          <a:ext cx="8229599" cy="932689"/>
        </a:xfrm>
        <a:prstGeom prst="roundRect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latin typeface="Cambria" pitchFamily="18" charset="0"/>
            </a:rPr>
            <a:t>Implementation</a:t>
          </a:r>
          <a:endParaRPr lang="en-US" sz="3600" b="1" kern="1200" dirty="0">
            <a:latin typeface="Cambria" pitchFamily="18" charset="0"/>
          </a:endParaRPr>
        </a:p>
      </dsp:txBody>
      <dsp:txXfrm>
        <a:off x="45530" y="172636"/>
        <a:ext cx="8138539" cy="84162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2AC23C-06D7-41CF-89B2-9B9FD8B96D62}">
      <dsp:nvSpPr>
        <dsp:cNvPr id="0" name=""/>
        <dsp:cNvSpPr/>
      </dsp:nvSpPr>
      <dsp:spPr>
        <a:xfrm>
          <a:off x="0" y="8562"/>
          <a:ext cx="8229599" cy="936000"/>
        </a:xfrm>
        <a:prstGeom prst="roundRect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>
              <a:solidFill>
                <a:schemeClr val="bg1"/>
              </a:solidFill>
              <a:latin typeface="Cambria" pitchFamily="18" charset="0"/>
            </a:rPr>
            <a:t>Design Flow</a:t>
          </a:r>
          <a:endParaRPr lang="en-US" sz="4000" b="1" kern="1200" dirty="0">
            <a:solidFill>
              <a:schemeClr val="bg1"/>
            </a:solidFill>
            <a:latin typeface="Cambria" pitchFamily="18" charset="0"/>
          </a:endParaRPr>
        </a:p>
      </dsp:txBody>
      <dsp:txXfrm>
        <a:off x="45692" y="54254"/>
        <a:ext cx="8138215" cy="8446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27EAF-BFAC-4F8D-95BA-240EAFFAD2FD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B91C3A-A176-43ED-94CB-EBE424B4C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44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B91C3A-A176-43ED-94CB-EBE424B4C9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24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B91C3A-A176-43ED-94CB-EBE424B4C9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0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143000"/>
            <a:ext cx="7924800" cy="1470025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86200" y="2895600"/>
            <a:ext cx="472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28, 2013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632585D-CA7B-45AD-9ADE-89E1F8A24315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80" name="Picture 8" descr="SGCOE V 158 28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95600"/>
            <a:ext cx="3810000" cy="307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58CF8D-E996-475F-B235-A2ECF341E5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5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138AD-5748-4838-9C8D-03BDF59397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347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43083D-6E58-43E8-AB17-D4A0FE57C1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22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01CE4-6675-4714-9093-2EA77AFD8B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505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28,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618F9-2BE3-4D24-B795-0A57FE3A6C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881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28,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8DFEB-D711-41BB-BAE8-64DB1DF3DF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7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28,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C32BDD-5886-4908-9E34-794EDF13B0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04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28,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F9518-4545-41A9-8A9C-AF74A799D4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68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28,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8EDAA3-BA13-4AFA-AABB-4E789174E5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715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28,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4B3E1-A74B-4C8B-8901-1E9E9AF226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269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DDDDDD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SGCOE V 158 289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791200"/>
            <a:ext cx="1143000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June 28, 2013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5E17EE4-5601-46BF-B4DB-1E0F0C17986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581D"/>
        </a:buClr>
        <a:buChar char="•"/>
        <a:defRPr sz="3200">
          <a:solidFill>
            <a:srgbClr val="00068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581D"/>
        </a:buClr>
        <a:buChar char="–"/>
        <a:defRPr sz="2800">
          <a:solidFill>
            <a:srgbClr val="00068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581D"/>
        </a:buClr>
        <a:buChar char="•"/>
        <a:defRPr sz="2400">
          <a:solidFill>
            <a:srgbClr val="00068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581D"/>
        </a:buClr>
        <a:buChar char="–"/>
        <a:defRPr sz="2000">
          <a:solidFill>
            <a:srgbClr val="00068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581D"/>
        </a:buClr>
        <a:buChar char="»"/>
        <a:defRPr sz="2000">
          <a:solidFill>
            <a:srgbClr val="00068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581D"/>
        </a:buClr>
        <a:buChar char="»"/>
        <a:defRPr sz="2000">
          <a:solidFill>
            <a:srgbClr val="00068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581D"/>
        </a:buClr>
        <a:buChar char="»"/>
        <a:defRPr sz="2000">
          <a:solidFill>
            <a:srgbClr val="00068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581D"/>
        </a:buClr>
        <a:buChar char="»"/>
        <a:defRPr sz="2000">
          <a:solidFill>
            <a:srgbClr val="00068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581D"/>
        </a:buClr>
        <a:buChar char="»"/>
        <a:defRPr sz="2000">
          <a:solidFill>
            <a:srgbClr val="00068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5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chart" Target="../charts/chart1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7" Type="http://schemas.openxmlformats.org/officeDocument/2006/relationships/chart" Target="../charts/chart2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4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82575"/>
            <a:ext cx="7924800" cy="1470025"/>
          </a:xfrm>
        </p:spPr>
        <p:txBody>
          <a:bodyPr/>
          <a:lstStyle/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Using Cycle Efficiency 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as a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System 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esigner 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Metric to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Characterize an Embedded DSP and Compare  Hard Core vs. Soft Core 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1400" y="3581400"/>
            <a:ext cx="5486400" cy="2286000"/>
          </a:xfrm>
        </p:spPr>
        <p:txBody>
          <a:bodyPr/>
          <a:lstStyle/>
          <a:p>
            <a:pPr algn="r"/>
            <a:r>
              <a:rPr lang="en-US" sz="2200" b="1" dirty="0" smtClean="0">
                <a:solidFill>
                  <a:srgbClr val="002060"/>
                </a:solidFill>
                <a:latin typeface="Cambria" pitchFamily="18" charset="0"/>
              </a:rPr>
              <a:t> Advisor </a:t>
            </a:r>
          </a:p>
          <a:p>
            <a:pPr algn="r"/>
            <a:r>
              <a:rPr lang="en-US" sz="2200" dirty="0" smtClean="0">
                <a:solidFill>
                  <a:srgbClr val="002060"/>
                </a:solidFill>
                <a:latin typeface="Cambria" pitchFamily="18" charset="0"/>
              </a:rPr>
              <a:t>Dr. </a:t>
            </a:r>
            <a:r>
              <a:rPr lang="en-US" sz="2200" dirty="0" err="1" smtClean="0">
                <a:solidFill>
                  <a:srgbClr val="002060"/>
                </a:solidFill>
                <a:latin typeface="Cambria" pitchFamily="18" charset="0"/>
              </a:rPr>
              <a:t>Vishwani</a:t>
            </a:r>
            <a:r>
              <a:rPr lang="en-US" sz="2200" dirty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200" dirty="0" smtClean="0">
                <a:solidFill>
                  <a:srgbClr val="002060"/>
                </a:solidFill>
                <a:latin typeface="Cambria" pitchFamily="18" charset="0"/>
              </a:rPr>
              <a:t>D. </a:t>
            </a:r>
            <a:r>
              <a:rPr lang="en-US" sz="2200" dirty="0" err="1" smtClean="0">
                <a:solidFill>
                  <a:srgbClr val="002060"/>
                </a:solidFill>
                <a:latin typeface="Cambria" pitchFamily="18" charset="0"/>
              </a:rPr>
              <a:t>Agrawal</a:t>
            </a:r>
            <a:endParaRPr lang="en-US" sz="2200" dirty="0" smtClean="0">
              <a:solidFill>
                <a:srgbClr val="002060"/>
              </a:solidFill>
              <a:latin typeface="Cambria" pitchFamily="18" charset="0"/>
            </a:endParaRPr>
          </a:p>
          <a:p>
            <a:pPr algn="r"/>
            <a:endParaRPr lang="en-US" sz="2200" dirty="0" smtClean="0">
              <a:solidFill>
                <a:srgbClr val="002060"/>
              </a:solidFill>
              <a:latin typeface="Cambria" pitchFamily="18" charset="0"/>
            </a:endParaRPr>
          </a:p>
          <a:p>
            <a:pPr algn="r"/>
            <a:r>
              <a:rPr lang="en-US" sz="2200" b="1" dirty="0" smtClean="0">
                <a:solidFill>
                  <a:srgbClr val="002060"/>
                </a:solidFill>
                <a:latin typeface="Cambria" pitchFamily="18" charset="0"/>
              </a:rPr>
              <a:t>Committee Members </a:t>
            </a:r>
          </a:p>
          <a:p>
            <a:pPr algn="r"/>
            <a:r>
              <a:rPr lang="en-US" sz="2200" dirty="0">
                <a:solidFill>
                  <a:srgbClr val="002060"/>
                </a:solidFill>
                <a:latin typeface="Cambria" pitchFamily="18" charset="0"/>
              </a:rPr>
              <a:t>Dr. Victor P. </a:t>
            </a:r>
            <a:r>
              <a:rPr lang="en-US" sz="2200" dirty="0" smtClean="0">
                <a:solidFill>
                  <a:srgbClr val="002060"/>
                </a:solidFill>
                <a:latin typeface="Cambria" pitchFamily="18" charset="0"/>
              </a:rPr>
              <a:t>Nelson, </a:t>
            </a:r>
            <a:r>
              <a:rPr lang="en-US" sz="2200" dirty="0">
                <a:solidFill>
                  <a:srgbClr val="002060"/>
                </a:solidFill>
                <a:latin typeface="Cambria" pitchFamily="18" charset="0"/>
              </a:rPr>
              <a:t>Dr</a:t>
            </a:r>
            <a:r>
              <a:rPr lang="en-US" sz="2200" dirty="0" smtClean="0">
                <a:solidFill>
                  <a:srgbClr val="002060"/>
                </a:solidFill>
                <a:latin typeface="Cambria" pitchFamily="18" charset="0"/>
              </a:rPr>
              <a:t>. Adit D. Singh </a:t>
            </a:r>
            <a:endParaRPr lang="en-US" sz="2200" dirty="0"/>
          </a:p>
        </p:txBody>
      </p:sp>
      <p:sp>
        <p:nvSpPr>
          <p:cNvPr id="2" name="Rectangle 1"/>
          <p:cNvSpPr/>
          <p:nvPr/>
        </p:nvSpPr>
        <p:spPr>
          <a:xfrm>
            <a:off x="7269090" y="6000690"/>
            <a:ext cx="19377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000" dirty="0" smtClean="0">
                <a:solidFill>
                  <a:srgbClr val="002060"/>
                </a:solidFill>
                <a:latin typeface="Cambria" pitchFamily="18" charset="0"/>
              </a:rPr>
              <a:t>October 1, 2013</a:t>
            </a:r>
            <a:endParaRPr lang="en-US" sz="2000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19600" y="2332342"/>
            <a:ext cx="464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 smtClean="0">
                <a:solidFill>
                  <a:srgbClr val="002060"/>
                </a:solidFill>
                <a:latin typeface="Cambria" pitchFamily="18" charset="0"/>
              </a:rPr>
              <a:t>Master’s Project Defense</a:t>
            </a:r>
          </a:p>
          <a:p>
            <a:pPr algn="r"/>
            <a:r>
              <a:rPr lang="en-US" sz="2200" dirty="0" err="1" smtClean="0">
                <a:solidFill>
                  <a:srgbClr val="002060"/>
                </a:solidFill>
                <a:latin typeface="Cambria" pitchFamily="18" charset="0"/>
              </a:rPr>
              <a:t>Rathan</a:t>
            </a:r>
            <a:r>
              <a:rPr lang="en-US" sz="2200" dirty="0" smtClean="0">
                <a:solidFill>
                  <a:srgbClr val="002060"/>
                </a:solidFill>
                <a:latin typeface="Cambria" pitchFamily="18" charset="0"/>
              </a:rPr>
              <a:t> Raj</a:t>
            </a:r>
            <a:endParaRPr lang="en-US" sz="2200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961920488"/>
              </p:ext>
            </p:extLst>
          </p:nvPr>
        </p:nvGraphicFramePr>
        <p:xfrm>
          <a:off x="457200" y="274638"/>
          <a:ext cx="8229600" cy="944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Cambria" pitchFamily="18" charset="0"/>
              </a:rPr>
              <a:t>October 1, </a:t>
            </a:r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2013</a:t>
            </a:r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245225"/>
            <a:ext cx="2133600" cy="476250"/>
          </a:xfrm>
        </p:spPr>
        <p:txBody>
          <a:bodyPr/>
          <a:lstStyle/>
          <a:p>
            <a:pPr algn="ctr"/>
            <a:fld id="{0643083D-6E58-43E8-AB17-D4A0FE57C16F}" type="slidenum">
              <a:rPr lang="en-US" smtClean="0">
                <a:solidFill>
                  <a:srgbClr val="002060"/>
                </a:solidFill>
                <a:latin typeface="Cambria" pitchFamily="18" charset="0"/>
              </a:rPr>
              <a:pPr algn="ctr"/>
              <a:t>10</a:t>
            </a:fld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graphicFrame>
        <p:nvGraphicFramePr>
          <p:cNvPr id="40" name="Diagram 39"/>
          <p:cNvGraphicFramePr/>
          <p:nvPr>
            <p:extLst>
              <p:ext uri="{D42A27DB-BD31-4B8C-83A1-F6EECF244321}">
                <p14:modId xmlns:p14="http://schemas.microsoft.com/office/powerpoint/2010/main" val="852352088"/>
              </p:ext>
            </p:extLst>
          </p:nvPr>
        </p:nvGraphicFramePr>
        <p:xfrm>
          <a:off x="457200" y="274638"/>
          <a:ext cx="8229600" cy="944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1" name="Date Placeholder 1"/>
          <p:cNvSpPr txBox="1">
            <a:spLocks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srgbClr val="002060"/>
                </a:solidFill>
                <a:latin typeface="Cambria" pitchFamily="18" charset="0"/>
              </a:rPr>
              <a:t>October 1, 2013</a:t>
            </a:r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42" name="Slide Number Placeholder 2"/>
          <p:cNvSpPr txBox="1">
            <a:spLocks/>
          </p:cNvSpPr>
          <p:nvPr/>
        </p:nvSpPr>
        <p:spPr bwMode="auto">
          <a:xfrm>
            <a:off x="3505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fld id="{0643083D-6E58-43E8-AB17-D4A0FE57C16F}" type="slidenum">
              <a:rPr lang="en-US" smtClean="0">
                <a:solidFill>
                  <a:srgbClr val="002060"/>
                </a:solidFill>
                <a:latin typeface="Cambria" pitchFamily="18" charset="0"/>
              </a:rPr>
              <a:pPr algn="ctr"/>
              <a:t>10</a:t>
            </a:fld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200400" y="1612669"/>
            <a:ext cx="2743200" cy="24938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Design Entry</a:t>
            </a:r>
            <a:endParaRPr lang="en-US" sz="140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200400" y="2133600"/>
            <a:ext cx="2743200" cy="24938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Synthesis</a:t>
            </a:r>
            <a:endParaRPr lang="en-US" sz="140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200400" y="2646110"/>
            <a:ext cx="2743200" cy="24938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Functional Simulation</a:t>
            </a:r>
            <a:endParaRPr lang="en-US" sz="140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200400" y="3954879"/>
            <a:ext cx="2743200" cy="24938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Fitting</a:t>
            </a:r>
            <a:endParaRPr lang="en-US" sz="140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200400" y="4440581"/>
            <a:ext cx="2743200" cy="24938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Timing Analysis and Simulation</a:t>
            </a:r>
            <a:endParaRPr lang="en-US" sz="140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200400" y="5955871"/>
            <a:ext cx="2743200" cy="24938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Characterization &amp; Programming</a:t>
            </a:r>
            <a:endParaRPr lang="en-US" sz="140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49" name="Flowchart: Decision 48"/>
          <p:cNvSpPr/>
          <p:nvPr/>
        </p:nvSpPr>
        <p:spPr>
          <a:xfrm>
            <a:off x="3200400" y="3124200"/>
            <a:ext cx="2743200" cy="528724"/>
          </a:xfrm>
          <a:prstGeom prst="flowChartDecision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Design Correct?</a:t>
            </a:r>
            <a:endParaRPr lang="en-US" sz="140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50" name="Flowchart: Decision 49"/>
          <p:cNvSpPr/>
          <p:nvPr/>
        </p:nvSpPr>
        <p:spPr>
          <a:xfrm>
            <a:off x="3200400" y="4988255"/>
            <a:ext cx="2743200" cy="687061"/>
          </a:xfrm>
          <a:prstGeom prst="flowChartDecision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Timing requirements met?</a:t>
            </a:r>
            <a:endParaRPr lang="en-US" sz="140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579917" y="5660972"/>
            <a:ext cx="468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Yes</a:t>
            </a:r>
            <a:endParaRPr lang="en-US" sz="140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645726" y="3625875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Yes</a:t>
            </a:r>
            <a:endParaRPr lang="en-US" sz="140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cxnSp>
        <p:nvCxnSpPr>
          <p:cNvPr id="53" name="Straight Arrow Connector 52"/>
          <p:cNvCxnSpPr>
            <a:stCxn id="43" idx="2"/>
            <a:endCxn id="44" idx="0"/>
          </p:cNvCxnSpPr>
          <p:nvPr/>
        </p:nvCxnSpPr>
        <p:spPr>
          <a:xfrm>
            <a:off x="4572000" y="1862051"/>
            <a:ext cx="0" cy="271549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4" idx="2"/>
            <a:endCxn id="45" idx="0"/>
          </p:cNvCxnSpPr>
          <p:nvPr/>
        </p:nvCxnSpPr>
        <p:spPr>
          <a:xfrm>
            <a:off x="4572000" y="2382982"/>
            <a:ext cx="0" cy="26312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5" idx="2"/>
            <a:endCxn id="49" idx="0"/>
          </p:cNvCxnSpPr>
          <p:nvPr/>
        </p:nvCxnSpPr>
        <p:spPr>
          <a:xfrm>
            <a:off x="4572000" y="2895492"/>
            <a:ext cx="0" cy="22870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6" idx="2"/>
            <a:endCxn id="47" idx="0"/>
          </p:cNvCxnSpPr>
          <p:nvPr/>
        </p:nvCxnSpPr>
        <p:spPr>
          <a:xfrm>
            <a:off x="4572000" y="4204261"/>
            <a:ext cx="0" cy="23632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7" idx="2"/>
            <a:endCxn id="50" idx="0"/>
          </p:cNvCxnSpPr>
          <p:nvPr/>
        </p:nvCxnSpPr>
        <p:spPr>
          <a:xfrm>
            <a:off x="4572000" y="4689963"/>
            <a:ext cx="0" cy="29829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50" idx="2"/>
            <a:endCxn id="48" idx="0"/>
          </p:cNvCxnSpPr>
          <p:nvPr/>
        </p:nvCxnSpPr>
        <p:spPr>
          <a:xfrm>
            <a:off x="4572000" y="5675316"/>
            <a:ext cx="0" cy="280555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49" idx="2"/>
            <a:endCxn id="46" idx="0"/>
          </p:cNvCxnSpPr>
          <p:nvPr/>
        </p:nvCxnSpPr>
        <p:spPr>
          <a:xfrm>
            <a:off x="4572000" y="3652924"/>
            <a:ext cx="0" cy="301955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819400" y="5024011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No</a:t>
            </a:r>
            <a:endParaRPr lang="en-US" sz="140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>
            <a:off x="2133600" y="1447800"/>
            <a:ext cx="24384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endCxn id="43" idx="0"/>
          </p:cNvCxnSpPr>
          <p:nvPr/>
        </p:nvCxnSpPr>
        <p:spPr>
          <a:xfrm>
            <a:off x="4572000" y="1447800"/>
            <a:ext cx="0" cy="164869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819400" y="3078385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No</a:t>
            </a:r>
            <a:endParaRPr lang="en-US" sz="140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 flipH="1">
            <a:off x="1524000" y="5331788"/>
            <a:ext cx="6096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1524000" y="1447800"/>
            <a:ext cx="0" cy="388398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0" idx="1"/>
          </p:cNvCxnSpPr>
          <p:nvPr/>
        </p:nvCxnSpPr>
        <p:spPr>
          <a:xfrm flipH="1">
            <a:off x="2590800" y="5331786"/>
            <a:ext cx="609600" cy="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133600" y="5331788"/>
            <a:ext cx="4572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2590800" y="3779763"/>
            <a:ext cx="0" cy="155202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2590800" y="3779763"/>
            <a:ext cx="1981200" cy="2413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1524000" y="1447800"/>
            <a:ext cx="6096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49" idx="1"/>
          </p:cNvCxnSpPr>
          <p:nvPr/>
        </p:nvCxnSpPr>
        <p:spPr>
          <a:xfrm flipH="1" flipV="1">
            <a:off x="1524000" y="3386163"/>
            <a:ext cx="1676400" cy="2399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0923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49452332"/>
              </p:ext>
            </p:extLst>
          </p:nvPr>
        </p:nvGraphicFramePr>
        <p:xfrm>
          <a:off x="457200" y="274638"/>
          <a:ext cx="8229600" cy="944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93175"/>
            <a:ext cx="2133600" cy="328300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Cambria" pitchFamily="18" charset="0"/>
              </a:rPr>
              <a:t>October 1, </a:t>
            </a:r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2013</a:t>
            </a:r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393175"/>
            <a:ext cx="2133600" cy="328300"/>
          </a:xfrm>
        </p:spPr>
        <p:txBody>
          <a:bodyPr/>
          <a:lstStyle/>
          <a:p>
            <a:pPr algn="ctr"/>
            <a:fld id="{0643083D-6E58-43E8-AB17-D4A0FE57C16F}" type="slidenum">
              <a:rPr lang="en-US" smtClean="0">
                <a:solidFill>
                  <a:srgbClr val="002060"/>
                </a:solidFill>
                <a:latin typeface="Cambria" pitchFamily="18" charset="0"/>
              </a:rPr>
              <a:pPr algn="ctr"/>
              <a:t>11</a:t>
            </a:fld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003" y="125241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581D"/>
              </a:buClr>
            </a:pPr>
            <a:r>
              <a:rPr lang="en-US" b="1" dirty="0" smtClean="0">
                <a:solidFill>
                  <a:srgbClr val="002060"/>
                </a:solidFill>
                <a:latin typeface="Cambria" pitchFamily="18" charset="0"/>
              </a:rPr>
              <a:t>Power Analysis: 65nm Hard DSP at V</a:t>
            </a:r>
            <a:r>
              <a:rPr lang="en-US" b="1" baseline="-25000" dirty="0" smtClean="0">
                <a:solidFill>
                  <a:srgbClr val="002060"/>
                </a:solidFill>
                <a:latin typeface="Cambria" pitchFamily="18" charset="0"/>
              </a:rPr>
              <a:t>dd</a:t>
            </a:r>
            <a:r>
              <a:rPr lang="en-US" b="1" dirty="0" smtClean="0">
                <a:solidFill>
                  <a:srgbClr val="002060"/>
                </a:solidFill>
                <a:latin typeface="Cambria" pitchFamily="18" charset="0"/>
              </a:rPr>
              <a:t>=1.2V, f=280 MHz, No. of execution cycles= 1.5 x10</a:t>
            </a:r>
            <a:r>
              <a:rPr lang="en-US" b="1" baseline="30000" dirty="0" smtClean="0">
                <a:solidFill>
                  <a:srgbClr val="002060"/>
                </a:solidFill>
                <a:latin typeface="Cambria" pitchFamily="18" charset="0"/>
              </a:rPr>
              <a:t>6</a:t>
            </a:r>
            <a:r>
              <a:rPr lang="en-US" b="1" dirty="0" smtClean="0">
                <a:solidFill>
                  <a:srgbClr val="002060"/>
                </a:solidFill>
                <a:latin typeface="Cambria" pitchFamily="18" charset="0"/>
              </a:rPr>
              <a:t>cycles  </a:t>
            </a:r>
            <a:endParaRPr lang="en-US" b="1" dirty="0">
              <a:solidFill>
                <a:srgbClr val="002060"/>
              </a:solidFill>
              <a:latin typeface="Cambria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480" y="1933377"/>
            <a:ext cx="5843447" cy="4086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62200" y="591133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Typical</a:t>
            </a:r>
            <a:endParaRPr lang="en-US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10200" y="59271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Worst</a:t>
            </a:r>
            <a:endParaRPr lang="en-US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553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82505005"/>
              </p:ext>
            </p:extLst>
          </p:nvPr>
        </p:nvGraphicFramePr>
        <p:xfrm>
          <a:off x="457200" y="274638"/>
          <a:ext cx="8229600" cy="944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Cambria" pitchFamily="18" charset="0"/>
              </a:rPr>
              <a:t>October 1, </a:t>
            </a:r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2013</a:t>
            </a:r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245225"/>
            <a:ext cx="2133600" cy="476250"/>
          </a:xfrm>
        </p:spPr>
        <p:txBody>
          <a:bodyPr/>
          <a:lstStyle/>
          <a:p>
            <a:pPr algn="ctr"/>
            <a:fld id="{0643083D-6E58-43E8-AB17-D4A0FE57C16F}" type="slidenum">
              <a:rPr lang="en-US" smtClean="0">
                <a:solidFill>
                  <a:srgbClr val="002060"/>
                </a:solidFill>
                <a:latin typeface="Cambria" pitchFamily="18" charset="0"/>
              </a:rPr>
              <a:pPr algn="ctr"/>
              <a:t>12</a:t>
            </a:fld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1460064"/>
            <a:ext cx="7391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Power Dissipation and Cycle efficiency Calculations</a:t>
            </a:r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0076"/>
              </p:ext>
            </p:extLst>
          </p:nvPr>
        </p:nvGraphicFramePr>
        <p:xfrm>
          <a:off x="597230" y="1963493"/>
          <a:ext cx="7391397" cy="3370508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1371597"/>
                <a:gridCol w="990600"/>
                <a:gridCol w="914400"/>
                <a:gridCol w="762000"/>
                <a:gridCol w="838200"/>
                <a:gridCol w="1143000"/>
                <a:gridCol w="1371600"/>
              </a:tblGrid>
              <a:tr h="9002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Temperature(</a:t>
                      </a:r>
                      <a:r>
                        <a:rPr lang="en-US" sz="1200" b="1" kern="1200" baseline="30000" dirty="0" smtClean="0">
                          <a:solidFill>
                            <a:schemeClr val="lt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C)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err="1">
                          <a:effectLst/>
                          <a:latin typeface="Cambria" panose="02040503050406030204" pitchFamily="18" charset="0"/>
                        </a:rPr>
                        <a:t>P</a:t>
                      </a:r>
                      <a:r>
                        <a:rPr lang="en-US" sz="1200" baseline="-25000" dirty="0" err="1">
                          <a:effectLst/>
                          <a:latin typeface="Cambria" panose="02040503050406030204" pitchFamily="18" charset="0"/>
                        </a:rPr>
                        <a:t>Static</a:t>
                      </a:r>
                      <a:r>
                        <a:rPr lang="en-US" sz="1200" baseline="-25000" dirty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Cambria" panose="02040503050406030204" pitchFamily="18" charset="0"/>
                        </a:rPr>
                        <a:t>(</a:t>
                      </a:r>
                      <a:r>
                        <a:rPr lang="en-US" sz="1200" dirty="0" err="1">
                          <a:effectLst/>
                          <a:latin typeface="Cambria" panose="02040503050406030204" pitchFamily="18" charset="0"/>
                        </a:rPr>
                        <a:t>mW</a:t>
                      </a:r>
                      <a:r>
                        <a:rPr lang="en-US" sz="1200" dirty="0">
                          <a:effectLst/>
                          <a:latin typeface="Cambria" panose="02040503050406030204" pitchFamily="18" charset="0"/>
                        </a:rPr>
                        <a:t>)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err="1" smtClean="0">
                          <a:effectLst/>
                          <a:latin typeface="Cambria" panose="02040503050406030204" pitchFamily="18" charset="0"/>
                        </a:rPr>
                        <a:t>P</a:t>
                      </a:r>
                      <a:r>
                        <a:rPr lang="en-US" sz="1200" baseline="-25000" dirty="0" err="1" smtClean="0">
                          <a:effectLst/>
                          <a:latin typeface="Cambria" panose="02040503050406030204" pitchFamily="18" charset="0"/>
                        </a:rPr>
                        <a:t>Dyn</a:t>
                      </a:r>
                      <a:r>
                        <a:rPr lang="en-US" sz="1200" baseline="-25000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Cambria" panose="02040503050406030204" pitchFamily="18" charset="0"/>
                        </a:rPr>
                        <a:t>(</a:t>
                      </a:r>
                      <a:r>
                        <a:rPr lang="en-US" sz="1200" dirty="0" err="1">
                          <a:effectLst/>
                          <a:latin typeface="Cambria" panose="02040503050406030204" pitchFamily="18" charset="0"/>
                        </a:rPr>
                        <a:t>mW</a:t>
                      </a:r>
                      <a:r>
                        <a:rPr lang="en-US" sz="1200" dirty="0">
                          <a:effectLst/>
                          <a:latin typeface="Cambria" panose="02040503050406030204" pitchFamily="18" charset="0"/>
                        </a:rPr>
                        <a:t>)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effectLst/>
                          <a:latin typeface="Cambria" panose="02040503050406030204" pitchFamily="18" charset="0"/>
                        </a:rPr>
                        <a:t>P</a:t>
                      </a:r>
                      <a:r>
                        <a:rPr lang="en-US" sz="1200" baseline="-25000" dirty="0" smtClean="0">
                          <a:effectLst/>
                          <a:latin typeface="Cambria" panose="02040503050406030204" pitchFamily="18" charset="0"/>
                        </a:rPr>
                        <a:t>T</a:t>
                      </a:r>
                      <a:r>
                        <a:rPr lang="en-US" sz="1200" dirty="0" smtClean="0">
                          <a:effectLst/>
                          <a:latin typeface="Cambria" panose="02040503050406030204" pitchFamily="18" charset="0"/>
                        </a:rPr>
                        <a:t>(</a:t>
                      </a:r>
                      <a:r>
                        <a:rPr lang="en-US" sz="1200" dirty="0" err="1" smtClean="0">
                          <a:effectLst/>
                          <a:latin typeface="Cambria" panose="02040503050406030204" pitchFamily="18" charset="0"/>
                        </a:rPr>
                        <a:t>mW</a:t>
                      </a:r>
                      <a:r>
                        <a:rPr lang="en-US" sz="1200" dirty="0">
                          <a:effectLst/>
                          <a:latin typeface="Cambria" panose="02040503050406030204" pitchFamily="18" charset="0"/>
                        </a:rPr>
                        <a:t>)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err="1">
                          <a:effectLst/>
                          <a:latin typeface="Cambria" panose="02040503050406030204" pitchFamily="18" charset="0"/>
                        </a:rPr>
                        <a:t>E</a:t>
                      </a:r>
                      <a:r>
                        <a:rPr lang="en-US" sz="1200" baseline="-25000" dirty="0" err="1">
                          <a:effectLst/>
                          <a:latin typeface="Cambria" panose="02040503050406030204" pitchFamily="18" charset="0"/>
                        </a:rPr>
                        <a:t>Total</a:t>
                      </a:r>
                      <a:r>
                        <a:rPr lang="en-US" sz="1200" dirty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Cambria" panose="02040503050406030204" pitchFamily="18" charset="0"/>
                        </a:rPr>
                        <a:t>(</a:t>
                      </a:r>
                      <a:r>
                        <a:rPr lang="en-US" sz="1200" dirty="0" smtClean="0">
                          <a:effectLst/>
                          <a:latin typeface="Cambria" panose="02040503050406030204" pitchFamily="18" charset="0"/>
                          <a:cs typeface="Times New Roman"/>
                        </a:rPr>
                        <a:t>µ</a:t>
                      </a:r>
                      <a:r>
                        <a:rPr lang="en-US" sz="1200" dirty="0" smtClean="0">
                          <a:effectLst/>
                          <a:latin typeface="Cambria" panose="02040503050406030204" pitchFamily="18" charset="0"/>
                        </a:rPr>
                        <a:t>J</a:t>
                      </a:r>
                      <a:r>
                        <a:rPr lang="en-US" sz="1200" dirty="0">
                          <a:effectLst/>
                          <a:latin typeface="Cambria" panose="02040503050406030204" pitchFamily="18" charset="0"/>
                        </a:rPr>
                        <a:t>)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mbria" panose="02040503050406030204" pitchFamily="18" charset="0"/>
                        </a:rPr>
                        <a:t>EPC          </a:t>
                      </a:r>
                      <a:r>
                        <a:rPr lang="en-US" sz="1200" dirty="0" smtClean="0">
                          <a:effectLst/>
                          <a:latin typeface="Cambria" panose="02040503050406030204" pitchFamily="18" charset="0"/>
                        </a:rPr>
                        <a:t>    (</a:t>
                      </a:r>
                      <a:r>
                        <a:rPr lang="en-US" sz="1200" baseline="0" dirty="0" err="1" smtClean="0">
                          <a:effectLst/>
                          <a:latin typeface="Cambria" panose="02040503050406030204" pitchFamily="18" charset="0"/>
                        </a:rPr>
                        <a:t>nJ</a:t>
                      </a:r>
                      <a:r>
                        <a:rPr lang="en-US" sz="1200" baseline="0" dirty="0" smtClean="0">
                          <a:effectLst/>
                          <a:latin typeface="Cambria" panose="02040503050406030204" pitchFamily="18" charset="0"/>
                        </a:rPr>
                        <a:t>/cycle</a:t>
                      </a:r>
                      <a:r>
                        <a:rPr lang="en-US" sz="1200" dirty="0">
                          <a:effectLst/>
                          <a:latin typeface="Cambria" panose="02040503050406030204" pitchFamily="18" charset="0"/>
                        </a:rPr>
                        <a:t>)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mbria" panose="02040503050406030204" pitchFamily="18" charset="0"/>
                        </a:rPr>
                        <a:t>Cycle Efficiency (η)   </a:t>
                      </a:r>
                      <a:r>
                        <a:rPr lang="en-US" sz="1200" dirty="0" smtClean="0">
                          <a:effectLst/>
                          <a:latin typeface="Cambria" panose="02040503050406030204" pitchFamily="18" charset="0"/>
                        </a:rPr>
                        <a:t>10</a:t>
                      </a:r>
                      <a:r>
                        <a:rPr lang="en-US" sz="1200" baseline="30000" dirty="0" smtClean="0">
                          <a:effectLst/>
                          <a:latin typeface="Cambria" panose="02040503050406030204" pitchFamily="18" charset="0"/>
                        </a:rPr>
                        <a:t>9</a:t>
                      </a:r>
                      <a:r>
                        <a:rPr lang="en-US" sz="1200" dirty="0" smtClean="0">
                          <a:effectLst/>
                          <a:latin typeface="Cambria" panose="02040503050406030204" pitchFamily="18" charset="0"/>
                        </a:rPr>
                        <a:t>cycles/J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4106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7.4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1.0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75615" algn="l"/>
                        </a:tabLst>
                      </a:pPr>
                      <a:r>
                        <a:rPr lang="en-US" sz="1200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8.4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45.3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0.03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33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081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10.2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1.0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11.2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60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0.04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25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76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45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14.1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1.0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15.1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82.5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0.054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18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81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65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17.2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1.0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18.2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98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0.065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13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81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85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34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1.0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35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187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0.125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8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76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53.3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1.0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54.3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292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0.194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5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685800" y="5455882"/>
            <a:ext cx="7239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Worst Process, V</a:t>
            </a:r>
            <a:r>
              <a:rPr lang="en-US" sz="1400" baseline="-25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dd</a:t>
            </a:r>
            <a:r>
              <a:rPr lang="en-US" sz="1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 = 1.2 V, Fmax = 280 MHz, No. of execution cycles = 1.5 x 10</a:t>
            </a:r>
            <a:r>
              <a:rPr lang="en-US" sz="1400" baseline="30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6</a:t>
            </a:r>
            <a:r>
              <a:rPr lang="en-US" sz="1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 cycles. </a:t>
            </a:r>
            <a:r>
              <a:rPr lang="en-US" sz="1400" baseline="-25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endParaRPr lang="en-US" sz="1400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949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272100130"/>
              </p:ext>
            </p:extLst>
          </p:nvPr>
        </p:nvGraphicFramePr>
        <p:xfrm>
          <a:off x="457200" y="274638"/>
          <a:ext cx="8229600" cy="944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Cambria" pitchFamily="18" charset="0"/>
              </a:rPr>
              <a:t>October 1, </a:t>
            </a:r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2013</a:t>
            </a:r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245225"/>
            <a:ext cx="2133600" cy="476250"/>
          </a:xfrm>
        </p:spPr>
        <p:txBody>
          <a:bodyPr/>
          <a:lstStyle/>
          <a:p>
            <a:pPr algn="ctr"/>
            <a:fld id="{0643083D-6E58-43E8-AB17-D4A0FE57C16F}" type="slidenum">
              <a:rPr lang="en-US" smtClean="0">
                <a:solidFill>
                  <a:srgbClr val="002060"/>
                </a:solidFill>
                <a:latin typeface="Cambria" pitchFamily="18" charset="0"/>
              </a:rPr>
              <a:pPr algn="ctr"/>
              <a:t>13</a:t>
            </a:fld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293758"/>
            <a:ext cx="8077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581D"/>
              </a:buClr>
            </a:pPr>
            <a:r>
              <a:rPr lang="en-US" sz="2200" b="1" dirty="0" smtClean="0">
                <a:solidFill>
                  <a:srgbClr val="002060"/>
                </a:solidFill>
                <a:latin typeface="Cambria" pitchFamily="18" charset="0"/>
              </a:rPr>
              <a:t>  </a:t>
            </a:r>
            <a:endParaRPr lang="en-US" sz="22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9887951"/>
              </p:ext>
            </p:extLst>
          </p:nvPr>
        </p:nvGraphicFramePr>
        <p:xfrm>
          <a:off x="762000" y="1600200"/>
          <a:ext cx="7239000" cy="4066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60960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40773" y="5743484"/>
            <a:ext cx="59000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V = 1.2V,  Fmax</a:t>
            </a:r>
            <a:r>
              <a:rPr lang="en-US" sz="1400" b="1" dirty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en-US" sz="14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= 280 MHz,  No. of Execution cycles = 1.5 x 10</a:t>
            </a:r>
            <a:r>
              <a:rPr lang="en-US" sz="1400" b="1" baseline="30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6</a:t>
            </a:r>
            <a:r>
              <a:rPr lang="en-US" sz="14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cycles</a:t>
            </a:r>
            <a:r>
              <a:rPr lang="en-US" sz="1200" dirty="0" smtClean="0">
                <a:solidFill>
                  <a:srgbClr val="002060"/>
                </a:solidFill>
              </a:rPr>
              <a:t>.</a:t>
            </a:r>
            <a:endParaRPr lang="en-US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47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701925255"/>
              </p:ext>
            </p:extLst>
          </p:nvPr>
        </p:nvGraphicFramePr>
        <p:xfrm>
          <a:off x="457200" y="228600"/>
          <a:ext cx="8229600" cy="868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October 1, 2013</a:t>
            </a:r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245225"/>
            <a:ext cx="2133600" cy="476250"/>
          </a:xfrm>
        </p:spPr>
        <p:txBody>
          <a:bodyPr/>
          <a:lstStyle/>
          <a:p>
            <a:pPr algn="ctr"/>
            <a:fld id="{0643083D-6E58-43E8-AB17-D4A0FE57C16F}" type="slidenum">
              <a:rPr lang="en-US" smtClean="0">
                <a:solidFill>
                  <a:srgbClr val="002060"/>
                </a:solidFill>
                <a:latin typeface="Cambria" pitchFamily="18" charset="0"/>
              </a:rPr>
              <a:pPr algn="ctr"/>
              <a:t>14</a:t>
            </a:fld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762000"/>
            <a:ext cx="830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 dirty="0" smtClean="0">
              <a:solidFill>
                <a:srgbClr val="002060"/>
              </a:solidFill>
              <a:latin typeface="Cambria" pitchFamily="18" charset="0"/>
            </a:endParaRPr>
          </a:p>
          <a:p>
            <a:pPr algn="ctr">
              <a:defRPr sz="18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Performance grade(Process Variation) at different Temperatures  </a:t>
            </a:r>
            <a:r>
              <a:rPr lang="en-US" dirty="0">
                <a:solidFill>
                  <a:srgbClr val="002060"/>
                </a:solidFill>
                <a:latin typeface="Cambria" pitchFamily="18" charset="0"/>
              </a:rPr>
              <a:t>and Cycle </a:t>
            </a:r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efficiency </a:t>
            </a:r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531948"/>
              </p:ext>
            </p:extLst>
          </p:nvPr>
        </p:nvGraphicFramePr>
        <p:xfrm>
          <a:off x="1371600" y="1676400"/>
          <a:ext cx="6477000" cy="904875"/>
        </p:xfrm>
        <a:graphic>
          <a:graphicData uri="http://schemas.openxmlformats.org/drawingml/2006/table">
            <a:tbl>
              <a:tblPr firstRow="1" firstCol="1" bandRow="1">
                <a:tableStyleId>{2A488322-F2BA-4B5B-9748-0D474271808F}</a:tableStyleId>
              </a:tblPr>
              <a:tblGrid>
                <a:gridCol w="2133600"/>
                <a:gridCol w="783557"/>
                <a:gridCol w="969043"/>
                <a:gridCol w="1018270"/>
                <a:gridCol w="1572530"/>
              </a:tblGrid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Performance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grade</a:t>
                      </a:r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</a:rPr>
                        <a:t>T=0</a:t>
                      </a:r>
                      <a:r>
                        <a:rPr lang="en-US" sz="1200" u="none" strike="noStrike" baseline="30000" dirty="0">
                          <a:effectLst/>
                        </a:rPr>
                        <a:t>0</a:t>
                      </a:r>
                      <a:r>
                        <a:rPr lang="en-US" sz="1200" u="none" strike="noStrike" dirty="0">
                          <a:effectLst/>
                        </a:rPr>
                        <a:t>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Fmax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Etotal</a:t>
                      </a:r>
                      <a:r>
                        <a:rPr lang="en-US" sz="1200" u="none" strike="noStrike" dirty="0">
                          <a:effectLst/>
                        </a:rPr>
                        <a:t> (µJ)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EPC (</a:t>
                      </a:r>
                      <a:r>
                        <a:rPr lang="en-US" sz="1200" u="none" strike="noStrike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  <a:r>
                        <a:rPr lang="en-US" sz="12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2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η (10</a:t>
                      </a:r>
                      <a:r>
                        <a:rPr lang="el-GR" sz="1200" u="none" strike="noStrike" baseline="30000" dirty="0">
                          <a:effectLst/>
                        </a:rPr>
                        <a:t>9</a:t>
                      </a:r>
                      <a:r>
                        <a:rPr lang="el-GR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</a:rPr>
                        <a:t>cycles/J)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6  (worst)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281.6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46.5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0.031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32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  7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 </a:t>
                      </a:r>
                      <a:r>
                        <a:rPr lang="en-US" sz="1200" u="none" strike="noStrike" dirty="0" smtClean="0">
                          <a:effectLst/>
                        </a:rPr>
                        <a:t>(typical)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305.3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45.0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0.030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8    (best)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341.4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43.5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0.029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030174"/>
              </p:ext>
            </p:extLst>
          </p:nvPr>
        </p:nvGraphicFramePr>
        <p:xfrm>
          <a:off x="1371600" y="2743200"/>
          <a:ext cx="6473953" cy="901827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2133600"/>
                <a:gridCol w="782184"/>
                <a:gridCol w="970416"/>
                <a:gridCol w="1015963"/>
                <a:gridCol w="1571790"/>
              </a:tblGrid>
              <a:tr h="3017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Performance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grade </a:t>
                      </a:r>
                      <a:r>
                        <a:rPr lang="en-US" sz="1200" u="none" strike="noStrike" dirty="0" smtClean="0">
                          <a:effectLst/>
                        </a:rPr>
                        <a:t>T=25</a:t>
                      </a:r>
                      <a:r>
                        <a:rPr lang="en-US" sz="1200" u="none" strike="noStrike" baseline="30000" dirty="0" smtClean="0">
                          <a:effectLst/>
                        </a:rPr>
                        <a:t>0</a:t>
                      </a:r>
                      <a:r>
                        <a:rPr lang="en-US" sz="1200" u="none" strike="noStrike" dirty="0" smtClean="0">
                          <a:effectLst/>
                        </a:rPr>
                        <a:t>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Fmax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Etotal</a:t>
                      </a:r>
                      <a:r>
                        <a:rPr lang="en-US" sz="1200" u="none" strike="noStrike" dirty="0">
                          <a:effectLst/>
                        </a:rPr>
                        <a:t> (µJ)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EPC (</a:t>
                      </a:r>
                      <a:r>
                        <a:rPr lang="en-US" sz="1200" u="none" strike="noStrike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  <a:r>
                        <a:rPr lang="en-US" sz="12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 η (10</a:t>
                      </a:r>
                      <a:r>
                        <a:rPr lang="el-GR" sz="1200" u="none" strike="noStrike" baseline="30000" dirty="0">
                          <a:effectLst/>
                        </a:rPr>
                        <a:t>9</a:t>
                      </a:r>
                      <a:r>
                        <a:rPr lang="el-GR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</a:rPr>
                        <a:t>cycles/J)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6  (worst)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281.6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63.0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0.042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  7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 </a:t>
                      </a:r>
                      <a:r>
                        <a:rPr lang="en-US" sz="1200" u="none" strike="noStrike" dirty="0" smtClean="0">
                          <a:effectLst/>
                        </a:rPr>
                        <a:t>(typical)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305.3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58.5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0.039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8    (best)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341.4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57.0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0.038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740701"/>
              </p:ext>
            </p:extLst>
          </p:nvPr>
        </p:nvGraphicFramePr>
        <p:xfrm>
          <a:off x="1371600" y="3810000"/>
          <a:ext cx="6473952" cy="901827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2133600"/>
                <a:gridCol w="775330"/>
                <a:gridCol w="977270"/>
                <a:gridCol w="1004439"/>
                <a:gridCol w="1583313"/>
              </a:tblGrid>
              <a:tr h="3017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Performance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grade</a:t>
                      </a:r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</a:rPr>
                        <a:t>T=50</a:t>
                      </a:r>
                      <a:r>
                        <a:rPr lang="en-US" sz="1200" u="none" strike="noStrike" baseline="30000" dirty="0">
                          <a:effectLst/>
                        </a:rPr>
                        <a:t>0</a:t>
                      </a:r>
                      <a:r>
                        <a:rPr lang="en-US" sz="1200" u="none" strike="noStrike" dirty="0">
                          <a:effectLst/>
                        </a:rPr>
                        <a:t>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Fmax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Etotal</a:t>
                      </a:r>
                      <a:r>
                        <a:rPr lang="en-US" sz="1200" u="none" strike="noStrike" dirty="0">
                          <a:effectLst/>
                        </a:rPr>
                        <a:t> (µJ)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EPC (</a:t>
                      </a:r>
                      <a:r>
                        <a:rPr lang="en-US" sz="1200" u="none" strike="noStrike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  <a:r>
                        <a:rPr lang="en-US" sz="12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 η (10</a:t>
                      </a:r>
                      <a:r>
                        <a:rPr lang="el-GR" sz="1200" u="none" strike="noStrike" baseline="30000" dirty="0">
                          <a:effectLst/>
                        </a:rPr>
                        <a:t>9</a:t>
                      </a:r>
                      <a:r>
                        <a:rPr lang="el-GR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</a:rPr>
                        <a:t>cycles/J)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6  (worst)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281.6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93.0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0.062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  7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 </a:t>
                      </a:r>
                      <a:r>
                        <a:rPr lang="en-US" sz="1200" u="none" strike="noStrike" dirty="0" smtClean="0">
                          <a:effectLst/>
                        </a:rPr>
                        <a:t>(typical)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305.3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87.0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0.058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8    (best)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341.4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82.0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0.055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271613"/>
              </p:ext>
            </p:extLst>
          </p:nvPr>
        </p:nvGraphicFramePr>
        <p:xfrm>
          <a:off x="1371600" y="4876800"/>
          <a:ext cx="6473952" cy="878967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2133600"/>
                <a:gridCol w="775331"/>
                <a:gridCol w="977269"/>
                <a:gridCol w="1004440"/>
                <a:gridCol w="1583312"/>
              </a:tblGrid>
              <a:tr h="3017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Performance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grade</a:t>
                      </a:r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</a:rPr>
                        <a:t>T= 100</a:t>
                      </a:r>
                      <a:r>
                        <a:rPr lang="en-US" sz="1200" u="none" strike="noStrike" baseline="30000" dirty="0">
                          <a:effectLst/>
                        </a:rPr>
                        <a:t>0</a:t>
                      </a:r>
                      <a:r>
                        <a:rPr lang="en-US" sz="1200" u="none" strike="noStrike" dirty="0">
                          <a:effectLst/>
                        </a:rPr>
                        <a:t>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Fmax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Etotal</a:t>
                      </a:r>
                      <a:r>
                        <a:rPr lang="en-US" sz="1200" u="none" strike="noStrike" dirty="0">
                          <a:effectLst/>
                        </a:rPr>
                        <a:t> (µJ)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EPC (</a:t>
                      </a:r>
                      <a:r>
                        <a:rPr lang="en-US" sz="1200" u="none" strike="noStrike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  <a:r>
                        <a:rPr lang="en-US" sz="12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   η (10</a:t>
                      </a:r>
                      <a:r>
                        <a:rPr lang="el-GR" sz="1200" u="none" strike="noStrike" baseline="30000" dirty="0">
                          <a:effectLst/>
                        </a:rPr>
                        <a:t>9</a:t>
                      </a:r>
                      <a:r>
                        <a:rPr lang="el-GR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</a:rPr>
                        <a:t>cycles/J)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</a:tr>
              <a:tr h="761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6  (worst)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281.6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300.0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0.020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761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  7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 </a:t>
                      </a:r>
                      <a:r>
                        <a:rPr lang="en-US" sz="1200" u="none" strike="noStrike" dirty="0" smtClean="0">
                          <a:effectLst/>
                        </a:rPr>
                        <a:t>(typical)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305.3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276.0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0.184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761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8    (best)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341.4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255.0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0.170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3348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72269063"/>
              </p:ext>
            </p:extLst>
          </p:nvPr>
        </p:nvGraphicFramePr>
        <p:xfrm>
          <a:off x="457200" y="274638"/>
          <a:ext cx="8229600" cy="944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42965"/>
            <a:ext cx="2133600" cy="378510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Cambria" pitchFamily="18" charset="0"/>
              </a:rPr>
              <a:t>October 1, </a:t>
            </a:r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2013</a:t>
            </a:r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342965"/>
            <a:ext cx="2133600" cy="378510"/>
          </a:xfrm>
        </p:spPr>
        <p:txBody>
          <a:bodyPr/>
          <a:lstStyle/>
          <a:p>
            <a:pPr algn="ctr"/>
            <a:fld id="{0643083D-6E58-43E8-AB17-D4A0FE57C16F}" type="slidenum">
              <a:rPr lang="en-US" smtClean="0">
                <a:solidFill>
                  <a:srgbClr val="002060"/>
                </a:solidFill>
                <a:latin typeface="Cambria" pitchFamily="18" charset="0"/>
              </a:rPr>
              <a:pPr algn="ctr"/>
              <a:t>15</a:t>
            </a:fld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293758"/>
            <a:ext cx="807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581D"/>
              </a:buClr>
            </a:pPr>
            <a:endParaRPr lang="en-US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buClr>
                <a:srgbClr val="FF581D"/>
              </a:buClr>
            </a:pPr>
            <a:endParaRPr lang="en-US" sz="24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0510" y="1559916"/>
            <a:ext cx="7850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Effect of process variation at different Temperatures on Cycle Efficiency</a:t>
            </a:r>
            <a:endParaRPr lang="en-US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0225211"/>
              </p:ext>
            </p:extLst>
          </p:nvPr>
        </p:nvGraphicFramePr>
        <p:xfrm>
          <a:off x="411245" y="1719152"/>
          <a:ext cx="8123155" cy="4148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0510" y="6004411"/>
            <a:ext cx="434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V</a:t>
            </a:r>
            <a:r>
              <a:rPr lang="en-US" sz="1400" b="1" baseline="-25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dd</a:t>
            </a:r>
            <a:r>
              <a:rPr lang="en-US" sz="14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= 1.2V, No. of execution cycles = 1.5 x 10</a:t>
            </a:r>
            <a:r>
              <a:rPr lang="en-US" sz="1400" b="1" baseline="30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6</a:t>
            </a:r>
            <a:endParaRPr lang="en-US" sz="1400" b="1" baseline="3000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255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502930803"/>
              </p:ext>
            </p:extLst>
          </p:nvPr>
        </p:nvGraphicFramePr>
        <p:xfrm>
          <a:off x="457200" y="228600"/>
          <a:ext cx="82296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Cambria" panose="02040503050406030204" pitchFamily="18" charset="0"/>
              </a:rPr>
              <a:t>Device:</a:t>
            </a:r>
            <a:r>
              <a:rPr lang="en-US" sz="2800" dirty="0" smtClean="0"/>
              <a:t> </a:t>
            </a:r>
            <a:r>
              <a:rPr lang="en-US" sz="2000" dirty="0" smtClean="0">
                <a:latin typeface="Cambria" panose="02040503050406030204" pitchFamily="18" charset="0"/>
              </a:rPr>
              <a:t>90 nm Stratix II GX FPGA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Cambria" panose="02040503050406030204" pitchFamily="18" charset="0"/>
              </a:rPr>
              <a:t>CAD Tool for Design &amp; Synthesis – Quartus 2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Cambria" panose="02040503050406030204" pitchFamily="18" charset="0"/>
              </a:rPr>
              <a:t>MAC operation on both implementations.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Cambria" panose="02040503050406030204" pitchFamily="18" charset="0"/>
              </a:rPr>
              <a:t>Implementation using only the Embedded DSP unit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ambria" panose="02040503050406030204" pitchFamily="18" charset="0"/>
              </a:rPr>
              <a:t> 4 DSP 9x9 multipliers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Cambria" panose="02040503050406030204" pitchFamily="18" charset="0"/>
              </a:rPr>
              <a:t>Implementation using only Logic Elements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ambria" panose="02040503050406030204" pitchFamily="18" charset="0"/>
              </a:rPr>
              <a:t>337 LUT + 97  Registers</a:t>
            </a:r>
            <a:endParaRPr lang="en-US" sz="1600" dirty="0">
              <a:latin typeface="Cambria" panose="02040503050406030204" pitchFamily="18" charset="0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 smtClean="0">
              <a:latin typeface="Cambria" panose="020405030504060302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Cambria" pitchFamily="18" charset="0"/>
              </a:rPr>
              <a:t>October 1, </a:t>
            </a:r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2013</a:t>
            </a:r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245225"/>
            <a:ext cx="2133600" cy="476250"/>
          </a:xfrm>
        </p:spPr>
        <p:txBody>
          <a:bodyPr/>
          <a:lstStyle/>
          <a:p>
            <a:pPr algn="ctr"/>
            <a:fld id="{0643083D-6E58-43E8-AB17-D4A0FE57C16F}" type="slidenum">
              <a:rPr lang="en-US" smtClean="0">
                <a:solidFill>
                  <a:srgbClr val="002060"/>
                </a:solidFill>
                <a:latin typeface="Cambria" pitchFamily="18" charset="0"/>
              </a:rPr>
              <a:pPr algn="ctr"/>
              <a:t>16</a:t>
            </a:fld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375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913716371"/>
              </p:ext>
            </p:extLst>
          </p:nvPr>
        </p:nvGraphicFramePr>
        <p:xfrm>
          <a:off x="457200" y="260990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599"/>
            <a:ext cx="8153400" cy="4038601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 b="1" dirty="0" smtClean="0">
                <a:latin typeface="Cambria" pitchFamily="18" charset="0"/>
              </a:rPr>
              <a:t>Comparison of Hard DSP vs. Soft DSP(LUT</a:t>
            </a:r>
            <a:r>
              <a:rPr lang="en-US" sz="1800" b="1" dirty="0">
                <a:latin typeface="Cambria" pitchFamily="18" charset="0"/>
              </a:rPr>
              <a:t>)</a:t>
            </a:r>
            <a:endParaRPr lang="en-US" sz="2800" b="1" dirty="0">
              <a:latin typeface="Cambria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Cambria" pitchFamily="18" charset="0"/>
              </a:rPr>
              <a:t>October 1</a:t>
            </a:r>
            <a:r>
              <a:rPr lang="en-US" dirty="0" smtClean="0">
                <a:solidFill>
                  <a:srgbClr val="002060"/>
                </a:solidFill>
              </a:rPr>
              <a:t>, 2013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245225"/>
            <a:ext cx="2133600" cy="476250"/>
          </a:xfrm>
        </p:spPr>
        <p:txBody>
          <a:bodyPr/>
          <a:lstStyle/>
          <a:p>
            <a:pPr algn="ctr"/>
            <a:fld id="{0643083D-6E58-43E8-AB17-D4A0FE57C16F}" type="slidenum">
              <a:rPr lang="en-US" smtClean="0">
                <a:solidFill>
                  <a:srgbClr val="002060"/>
                </a:solidFill>
              </a:rPr>
              <a:pPr algn="ctr"/>
              <a:t>17</a:t>
            </a:fld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115005"/>
              </p:ext>
            </p:extLst>
          </p:nvPr>
        </p:nvGraphicFramePr>
        <p:xfrm>
          <a:off x="533400" y="2362200"/>
          <a:ext cx="8001000" cy="2133600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1295400"/>
                <a:gridCol w="914400"/>
                <a:gridCol w="914400"/>
                <a:gridCol w="914400"/>
                <a:gridCol w="838200"/>
                <a:gridCol w="990600"/>
                <a:gridCol w="762000"/>
                <a:gridCol w="685800"/>
                <a:gridCol w="685800"/>
              </a:tblGrid>
              <a:tr h="7818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Resource Utilization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F</a:t>
                      </a:r>
                      <a:r>
                        <a:rPr lang="en-US" sz="1200" baseline="-25000" dirty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max</a:t>
                      </a:r>
                      <a:r>
                        <a:rPr lang="en-US" sz="1200" dirty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(MHz)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en-US" sz="1200" baseline="-25000" dirty="0" err="1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Static</a:t>
                      </a:r>
                      <a:r>
                        <a:rPr lang="en-US" sz="1200" dirty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200" dirty="0" err="1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mW</a:t>
                      </a:r>
                      <a:r>
                        <a:rPr lang="en-US" sz="1200" dirty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en-US" sz="1200" baseline="-25000" dirty="0" err="1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Dyn</a:t>
                      </a:r>
                      <a:r>
                        <a:rPr lang="en-US" sz="1200" baseline="-25000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200" dirty="0" err="1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mW</a:t>
                      </a:r>
                      <a:r>
                        <a:rPr lang="en-US" sz="1200" dirty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en-US" sz="1200" baseline="-25000" dirty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I/O</a:t>
                      </a:r>
                      <a:r>
                        <a:rPr lang="en-US" sz="1200" dirty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200" dirty="0" err="1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mW</a:t>
                      </a:r>
                      <a:r>
                        <a:rPr lang="en-US" sz="1200" dirty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en-US" sz="1200" baseline="-25000" dirty="0" err="1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Total</a:t>
                      </a:r>
                      <a:r>
                        <a:rPr lang="en-US" sz="1200" baseline="-25000" dirty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1200" dirty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200" dirty="0" err="1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mW</a:t>
                      </a:r>
                      <a:r>
                        <a:rPr lang="en-US" sz="1200" dirty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en-US" sz="1200" baseline="-25000" dirty="0" err="1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Total</a:t>
                      </a:r>
                      <a:r>
                        <a:rPr lang="en-US" sz="1200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200" dirty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µ</a:t>
                      </a:r>
                      <a:r>
                        <a:rPr lang="en-US" sz="1200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J</a:t>
                      </a:r>
                      <a:r>
                        <a:rPr lang="en-US" sz="1200" dirty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EPC   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0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nJ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/cycle)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Cycle Efficiency (η) 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mega</a:t>
                      </a:r>
                      <a:r>
                        <a:rPr lang="en-US" sz="1000" baseline="30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cycles/J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665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4 DSP 9x9 </a:t>
                      </a:r>
                      <a:r>
                        <a:rPr lang="en-US" sz="1200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multipliers (Hard Core)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450.05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491.05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78.8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301.81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871.66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3000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2.0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500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338 LUT + 97 </a:t>
                      </a:r>
                      <a:r>
                        <a:rPr lang="en-US" sz="1200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registers        (Soft Core)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188.7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498.85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140.07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298.01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930.02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7350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4.9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204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4718951"/>
            <a:ext cx="800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206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lang="en-US" sz="1400" b="1" baseline="-25000" dirty="0">
                <a:solidFill>
                  <a:srgbClr val="00206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dd</a:t>
            </a:r>
            <a:r>
              <a:rPr lang="en-US" sz="1400" b="1" dirty="0">
                <a:solidFill>
                  <a:srgbClr val="00206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= 1.2 </a:t>
            </a:r>
            <a:r>
              <a:rPr lang="en-US" sz="1400" b="1" dirty="0" smtClean="0">
                <a:solidFill>
                  <a:srgbClr val="00206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V, No. of Execution Cycles = 1.5x10</a:t>
            </a:r>
            <a:r>
              <a:rPr lang="en-US" sz="1400" b="1" baseline="30000" dirty="0" smtClean="0">
                <a:solidFill>
                  <a:srgbClr val="00206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6</a:t>
            </a:r>
            <a:r>
              <a:rPr lang="en-US" sz="1400" b="1" dirty="0" smtClean="0">
                <a:solidFill>
                  <a:srgbClr val="00206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,  and T = 25</a:t>
            </a:r>
            <a:r>
              <a:rPr lang="en-US" sz="1400" b="1" baseline="30000" dirty="0" smtClean="0">
                <a:solidFill>
                  <a:srgbClr val="00206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0</a:t>
            </a:r>
            <a:r>
              <a:rPr lang="en-US" sz="1400" b="1" dirty="0" smtClean="0">
                <a:solidFill>
                  <a:srgbClr val="00206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</a:t>
            </a:r>
            <a:endParaRPr lang="en-US" sz="14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7726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798547248"/>
              </p:ext>
            </p:extLst>
          </p:nvPr>
        </p:nvGraphicFramePr>
        <p:xfrm>
          <a:off x="457200" y="247342"/>
          <a:ext cx="8229600" cy="971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11480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002060"/>
                </a:solidFill>
                <a:latin typeface="Cambria" pitchFamily="18" charset="0"/>
              </a:rPr>
              <a:t>As Temperature increases, cycle efficiency decreases.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002060"/>
                </a:solidFill>
                <a:latin typeface="Cambria" pitchFamily="18" charset="0"/>
              </a:rPr>
              <a:t>From 45</a:t>
            </a:r>
            <a:r>
              <a:rPr lang="en-US" sz="2000" baseline="30000" dirty="0" smtClean="0">
                <a:solidFill>
                  <a:srgbClr val="002060"/>
                </a:solidFill>
                <a:latin typeface="Cambria" pitchFamily="18" charset="0"/>
              </a:rPr>
              <a:t>0</a:t>
            </a:r>
            <a:r>
              <a:rPr lang="en-US" sz="2000" dirty="0">
                <a:solidFill>
                  <a:srgbClr val="002060"/>
                </a:solidFill>
                <a:latin typeface="Cambria" pitchFamily="18" charset="0"/>
              </a:rPr>
              <a:t>C </a:t>
            </a:r>
            <a:r>
              <a:rPr lang="en-US" sz="2000" dirty="0" smtClean="0">
                <a:solidFill>
                  <a:srgbClr val="002060"/>
                </a:solidFill>
                <a:latin typeface="Cambria" pitchFamily="18" charset="0"/>
              </a:rPr>
              <a:t>- 100</a:t>
            </a:r>
            <a:r>
              <a:rPr lang="en-US" sz="2000" baseline="30000" dirty="0" smtClean="0">
                <a:solidFill>
                  <a:srgbClr val="002060"/>
                </a:solidFill>
                <a:latin typeface="Cambria" pitchFamily="18" charset="0"/>
              </a:rPr>
              <a:t>0</a:t>
            </a:r>
            <a:r>
              <a:rPr lang="en-US" sz="2000" dirty="0" smtClean="0">
                <a:solidFill>
                  <a:srgbClr val="002060"/>
                </a:solidFill>
                <a:latin typeface="Cambria" pitchFamily="18" charset="0"/>
              </a:rPr>
              <a:t>C</a:t>
            </a:r>
            <a:r>
              <a:rPr lang="en-US" sz="2000" dirty="0">
                <a:solidFill>
                  <a:srgbClr val="002060"/>
                </a:solidFill>
                <a:latin typeface="Cambria" pitchFamily="18" charset="0"/>
              </a:rPr>
              <a:t>,  </a:t>
            </a:r>
            <a:r>
              <a:rPr lang="en-US" sz="2000" dirty="0" smtClean="0">
                <a:solidFill>
                  <a:srgbClr val="002060"/>
                </a:solidFill>
                <a:latin typeface="Cambria" pitchFamily="18" charset="0"/>
              </a:rPr>
              <a:t>there is a 40 % decrease in the cycle efficiency.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 smtClean="0">
                <a:latin typeface="Cambria" panose="02040503050406030204" pitchFamily="18" charset="0"/>
              </a:rPr>
              <a:t>The </a:t>
            </a:r>
            <a:r>
              <a:rPr lang="en-US" sz="2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Cycle efficiency </a:t>
            </a:r>
            <a:r>
              <a:rPr lang="en-US" sz="2000" dirty="0" smtClean="0">
                <a:latin typeface="Cambria" panose="02040503050406030204" pitchFamily="18" charset="0"/>
              </a:rPr>
              <a:t>calculations at </a:t>
            </a:r>
            <a:r>
              <a:rPr lang="en-US" sz="2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different</a:t>
            </a:r>
            <a:r>
              <a:rPr lang="en-US" sz="2000" dirty="0" smtClean="0">
                <a:latin typeface="Cambria" panose="02040503050406030204" pitchFamily="18" charset="0"/>
              </a:rPr>
              <a:t> Performance grades were calculated over the operating temperature range.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002060"/>
                </a:solidFill>
                <a:latin typeface="Cambria" pitchFamily="18" charset="0"/>
              </a:rPr>
              <a:t>Hard DSP vs. Soft DSP (LUT): </a:t>
            </a:r>
            <a:r>
              <a:rPr lang="en-US" sz="2000" dirty="0">
                <a:solidFill>
                  <a:srgbClr val="002060"/>
                </a:solidFill>
                <a:latin typeface="Cambria" pitchFamily="18" charset="0"/>
              </a:rPr>
              <a:t>T</a:t>
            </a:r>
            <a:r>
              <a:rPr lang="en-US" sz="2000" dirty="0" smtClean="0">
                <a:solidFill>
                  <a:srgbClr val="002060"/>
                </a:solidFill>
                <a:latin typeface="Cambria" pitchFamily="18" charset="0"/>
              </a:rPr>
              <a:t>he dynamic power consumed by the Hard Core was 55 % higher than the dynamic power consumed by the Soft Core. The cycle efficiency of the Hard Core implementation was 150% more than the Soft Core.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en-US" sz="2000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2000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Cambria" pitchFamily="18" charset="0"/>
              </a:rPr>
              <a:t>October 1</a:t>
            </a:r>
            <a:r>
              <a:rPr lang="en-US" dirty="0" smtClean="0">
                <a:solidFill>
                  <a:srgbClr val="002060"/>
                </a:solidFill>
              </a:rPr>
              <a:t>, 2013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245225"/>
            <a:ext cx="2133600" cy="476250"/>
          </a:xfrm>
        </p:spPr>
        <p:txBody>
          <a:bodyPr/>
          <a:lstStyle/>
          <a:p>
            <a:pPr algn="ctr"/>
            <a:fld id="{0643083D-6E58-43E8-AB17-D4A0FE57C16F}" type="slidenum">
              <a:rPr lang="en-US" smtClean="0">
                <a:solidFill>
                  <a:srgbClr val="002060"/>
                </a:solidFill>
              </a:rPr>
              <a:pPr algn="ctr"/>
              <a:t>18</a:t>
            </a:fld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1139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19100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latin typeface="Cambria" panose="02040503050406030204" pitchFamily="18" charset="0"/>
              </a:rPr>
              <a:t>For system designers who are required to design systems which work robustly under extreme temperature </a:t>
            </a:r>
            <a:r>
              <a:rPr lang="en-US" sz="2000" dirty="0" smtClean="0">
                <a:latin typeface="Cambria" panose="02040503050406030204" pitchFamily="18" charset="0"/>
              </a:rPr>
              <a:t>conditions, </a:t>
            </a:r>
            <a:r>
              <a:rPr lang="en-US" sz="2000" dirty="0">
                <a:latin typeface="Cambria" panose="02040503050406030204" pitchFamily="18" charset="0"/>
              </a:rPr>
              <a:t>the cycle efficiency calculations provide valuable insight into the power and performance for the design. </a:t>
            </a:r>
            <a:endParaRPr lang="en-US" sz="2000" dirty="0" smtClean="0"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Characterization and Performance analysis over Process, Temperature and Voltage allows the designer to effectively optimize the time and energy requirements of an electronic system.</a:t>
            </a:r>
          </a:p>
          <a:p>
            <a:pPr marL="0" indent="0">
              <a:buNone/>
            </a:pPr>
            <a:endParaRPr lang="en-US" sz="2800" b="1" dirty="0">
              <a:latin typeface="Cambria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Cambria" pitchFamily="18" charset="0"/>
              </a:rPr>
              <a:t>October 1</a:t>
            </a:r>
            <a:r>
              <a:rPr lang="en-US" dirty="0" smtClean="0">
                <a:solidFill>
                  <a:srgbClr val="002060"/>
                </a:solidFill>
              </a:rPr>
              <a:t>, 2013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245225"/>
            <a:ext cx="2133600" cy="476250"/>
          </a:xfrm>
        </p:spPr>
        <p:txBody>
          <a:bodyPr/>
          <a:lstStyle/>
          <a:p>
            <a:pPr algn="ctr"/>
            <a:fld id="{0643083D-6E58-43E8-AB17-D4A0FE57C16F}" type="slidenum">
              <a:rPr lang="en-US" smtClean="0">
                <a:solidFill>
                  <a:srgbClr val="002060"/>
                </a:solidFill>
              </a:rPr>
              <a:pPr algn="ctr"/>
              <a:t>19</a:t>
            </a:fld>
            <a:endParaRPr lang="en-US" dirty="0">
              <a:solidFill>
                <a:srgbClr val="00206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57200" y="304800"/>
            <a:ext cx="8229599" cy="951884"/>
            <a:chOff x="0" y="68877"/>
            <a:chExt cx="8229599" cy="951884"/>
          </a:xfrm>
        </p:grpSpPr>
        <p:sp>
          <p:nvSpPr>
            <p:cNvPr id="8" name="Rounded Rectangle 7"/>
            <p:cNvSpPr/>
            <p:nvPr/>
          </p:nvSpPr>
          <p:spPr>
            <a:xfrm>
              <a:off x="0" y="68877"/>
              <a:ext cx="8229599" cy="951884"/>
            </a:xfrm>
            <a:prstGeom prst="roundRect">
              <a:avLst/>
            </a:prstGeom>
            <a:solidFill>
              <a:srgbClr val="00206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46467" y="115344"/>
              <a:ext cx="8136665" cy="8589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8110" tIns="118110" rIns="118110" bIns="118110" numCol="1" spcCol="1270" anchor="ctr" anchorCtr="0">
              <a:noAutofit/>
            </a:bodyPr>
            <a:lstStyle/>
            <a:p>
              <a:pPr lvl="0" algn="l" defTabSz="13779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kern="1200" dirty="0" smtClean="0">
                  <a:latin typeface="Cambria" pitchFamily="18" charset="0"/>
                </a:rPr>
                <a:t>Conclusion</a:t>
              </a:r>
              <a:endParaRPr lang="en-US" sz="3600" b="1" kern="1200" dirty="0">
                <a:latin typeface="Cambria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77811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776670998"/>
              </p:ext>
            </p:extLst>
          </p:nvPr>
        </p:nvGraphicFramePr>
        <p:xfrm>
          <a:off x="457200" y="274638"/>
          <a:ext cx="8229600" cy="944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rgbClr val="002060"/>
                </a:solidFill>
                <a:latin typeface="Cambria" pitchFamily="18" charset="0"/>
              </a:rPr>
              <a:t>Motivation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rgbClr val="002060"/>
                </a:solidFill>
                <a:latin typeface="Cambria" pitchFamily="18" charset="0"/>
              </a:rPr>
              <a:t>Background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rgbClr val="002060"/>
                </a:solidFill>
                <a:latin typeface="Cambria" pitchFamily="18" charset="0"/>
              </a:rPr>
              <a:t>Problem Statement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rgbClr val="002060"/>
                </a:solidFill>
                <a:latin typeface="Cambria" pitchFamily="18" charset="0"/>
              </a:rPr>
              <a:t>Implementation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rgbClr val="002060"/>
                </a:solidFill>
                <a:latin typeface="Cambria" pitchFamily="18" charset="0"/>
              </a:rPr>
              <a:t>Results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rgbClr val="002060"/>
                </a:solidFill>
                <a:latin typeface="Cambria" pitchFamily="18" charset="0"/>
              </a:rPr>
              <a:t>Conclusion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rgbClr val="002060"/>
                </a:solidFill>
                <a:latin typeface="Cambria" pitchFamily="18" charset="0"/>
              </a:rPr>
              <a:t>Limitations and Future Work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rgbClr val="002060"/>
                </a:solidFill>
                <a:latin typeface="Cambria" pitchFamily="18" charset="0"/>
              </a:rPr>
              <a:t>References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October 1, 2013</a:t>
            </a:r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245225"/>
            <a:ext cx="2133600" cy="476250"/>
          </a:xfrm>
        </p:spPr>
        <p:txBody>
          <a:bodyPr/>
          <a:lstStyle/>
          <a:p>
            <a:pPr algn="ctr"/>
            <a:fld id="{0643083D-6E58-43E8-AB17-D4A0FE57C16F}" type="slidenum">
              <a:rPr lang="en-US" smtClean="0">
                <a:solidFill>
                  <a:srgbClr val="002060"/>
                </a:solidFill>
                <a:latin typeface="Cambria" pitchFamily="18" charset="0"/>
              </a:rPr>
              <a:pPr algn="ctr"/>
              <a:t>2</a:t>
            </a:fld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61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71209802"/>
              </p:ext>
            </p:extLst>
          </p:nvPr>
        </p:nvGraphicFramePr>
        <p:xfrm>
          <a:off x="457200" y="274638"/>
          <a:ext cx="8229600" cy="944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latin typeface="Cambria" panose="02040503050406030204" pitchFamily="18" charset="0"/>
              </a:rPr>
              <a:t>C</a:t>
            </a:r>
            <a:r>
              <a:rPr lang="en-US" sz="2000" dirty="0" smtClean="0">
                <a:latin typeface="Cambria" panose="02040503050406030204" pitchFamily="18" charset="0"/>
              </a:rPr>
              <a:t>haracterization </a:t>
            </a:r>
            <a:r>
              <a:rPr lang="en-US" sz="2000" dirty="0">
                <a:latin typeface="Cambria" panose="02040503050406030204" pitchFamily="18" charset="0"/>
              </a:rPr>
              <a:t>was accurate in terms of the design and </a:t>
            </a:r>
            <a:r>
              <a:rPr lang="en-US" sz="2000" dirty="0" smtClean="0">
                <a:latin typeface="Cambria" panose="02040503050406030204" pitchFamily="18" charset="0"/>
              </a:rPr>
              <a:t>implementation. However, </a:t>
            </a:r>
            <a:r>
              <a:rPr lang="en-US" sz="2000" dirty="0">
                <a:latin typeface="Cambria" panose="02040503050406030204" pitchFamily="18" charset="0"/>
              </a:rPr>
              <a:t>the Lattice ECP3 device was assumed to be running </a:t>
            </a:r>
            <a:r>
              <a:rPr lang="en-US" sz="2000" dirty="0" smtClean="0">
                <a:latin typeface="Cambria" panose="02040503050406030204" pitchFamily="18" charset="0"/>
              </a:rPr>
              <a:t>at a fixed V</a:t>
            </a:r>
            <a:r>
              <a:rPr lang="en-US" sz="2000" baseline="-25000" dirty="0" smtClean="0">
                <a:latin typeface="Cambria" panose="02040503050406030204" pitchFamily="18" charset="0"/>
              </a:rPr>
              <a:t>dd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Cambria" panose="02040503050406030204" pitchFamily="18" charset="0"/>
              </a:rPr>
              <a:t>Tool limitations do not allow frequency and voltage calculations over varying temperature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Cambria" panose="02040503050406030204" pitchFamily="18" charset="0"/>
              </a:rPr>
              <a:t> A Characterization of voltage with varying temperatures and scaling of voltage into the sub-threshold regions will help in better voltage characterization</a:t>
            </a:r>
            <a:r>
              <a:rPr lang="en-US" sz="2000" dirty="0" smtClean="0"/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2000" dirty="0" smtClean="0"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Cambria" pitchFamily="18" charset="0"/>
              </a:rPr>
              <a:t>October 1, </a:t>
            </a:r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2013</a:t>
            </a:r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245225"/>
            <a:ext cx="2133600" cy="476250"/>
          </a:xfrm>
        </p:spPr>
        <p:txBody>
          <a:bodyPr/>
          <a:lstStyle/>
          <a:p>
            <a:pPr algn="ctr"/>
            <a:fld id="{0643083D-6E58-43E8-AB17-D4A0FE57C16F}" type="slidenum">
              <a:rPr lang="en-US" smtClean="0">
                <a:solidFill>
                  <a:srgbClr val="002060"/>
                </a:solidFill>
                <a:latin typeface="Cambria" pitchFamily="18" charset="0"/>
              </a:rPr>
              <a:pPr algn="ctr"/>
              <a:t>20</a:t>
            </a:fld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747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104979881"/>
              </p:ext>
            </p:extLst>
          </p:nvPr>
        </p:nvGraphicFramePr>
        <p:xfrm>
          <a:off x="457200" y="274638"/>
          <a:ext cx="8229600" cy="944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 anchor="ctr"/>
          <a:lstStyle/>
          <a:p>
            <a:pPr marL="0" indent="0">
              <a:lnSpc>
                <a:spcPct val="150000"/>
              </a:lnSpc>
              <a:buNone/>
            </a:pPr>
            <a:endParaRPr lang="en-US" sz="2000" dirty="0" smtClean="0"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latin typeface="Cambria" panose="02040503050406030204" pitchFamily="18" charset="0"/>
              </a:rPr>
              <a:t>C</a:t>
            </a:r>
            <a:r>
              <a:rPr lang="en-US" sz="2000" dirty="0" smtClean="0">
                <a:latin typeface="Cambria" panose="02040503050406030204" pitchFamily="18" charset="0"/>
              </a:rPr>
              <a:t>ycle </a:t>
            </a:r>
            <a:r>
              <a:rPr lang="en-US" sz="2000" dirty="0">
                <a:latin typeface="Cambria" panose="02040503050406030204" pitchFamily="18" charset="0"/>
              </a:rPr>
              <a:t>efficiency </a:t>
            </a:r>
            <a:r>
              <a:rPr lang="en-US" sz="2000" dirty="0" smtClean="0">
                <a:latin typeface="Cambria" panose="02040503050406030204" pitchFamily="18" charset="0"/>
              </a:rPr>
              <a:t>can be used </a:t>
            </a:r>
            <a:r>
              <a:rPr lang="en-US" sz="2000" dirty="0">
                <a:latin typeface="Cambria" panose="02040503050406030204" pitchFamily="18" charset="0"/>
              </a:rPr>
              <a:t>in the industry as a performance metric that not only can be applied in the characterization phase but also in the architectural phase for making better engineering judgments during choices of systems and </a:t>
            </a:r>
            <a:r>
              <a:rPr lang="en-US" sz="2000" dirty="0" smtClean="0">
                <a:latin typeface="Cambria" panose="02040503050406030204" pitchFamily="18" charset="0"/>
              </a:rPr>
              <a:t>components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Cambria" pitchFamily="18" charset="0"/>
              </a:rPr>
              <a:t>October 1, </a:t>
            </a:r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2013</a:t>
            </a:r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245225"/>
            <a:ext cx="2133600" cy="476250"/>
          </a:xfrm>
        </p:spPr>
        <p:txBody>
          <a:bodyPr/>
          <a:lstStyle/>
          <a:p>
            <a:pPr algn="ctr"/>
            <a:fld id="{0643083D-6E58-43E8-AB17-D4A0FE57C16F}" type="slidenum">
              <a:rPr lang="en-US" smtClean="0">
                <a:solidFill>
                  <a:srgbClr val="002060"/>
                </a:solidFill>
                <a:latin typeface="Cambria" pitchFamily="18" charset="0"/>
              </a:rPr>
              <a:pPr algn="ctr"/>
              <a:t>21</a:t>
            </a:fld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36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324892659"/>
              </p:ext>
            </p:extLst>
          </p:nvPr>
        </p:nvGraphicFramePr>
        <p:xfrm>
          <a:off x="457200" y="274638"/>
          <a:ext cx="8229600" cy="944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r>
              <a:rPr lang="en-US" sz="1600" dirty="0">
                <a:solidFill>
                  <a:srgbClr val="002060"/>
                </a:solidFill>
                <a:latin typeface="Cambria" panose="02040503050406030204" pitchFamily="18" charset="0"/>
              </a:rPr>
              <a:t>Agrawal, V</a:t>
            </a:r>
            <a:r>
              <a:rPr lang="en-US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. D</a:t>
            </a:r>
            <a:r>
              <a:rPr lang="en-US" sz="1600" dirty="0">
                <a:solidFill>
                  <a:srgbClr val="002060"/>
                </a:solidFill>
                <a:latin typeface="Cambria" panose="02040503050406030204" pitchFamily="18" charset="0"/>
              </a:rPr>
              <a:t>., “Low Power Design of Electronic Circuits,” Power Aware Microprocessors, ELEC-6270, Spring </a:t>
            </a:r>
            <a:r>
              <a:rPr lang="en-US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2013</a:t>
            </a:r>
          </a:p>
          <a:p>
            <a:r>
              <a:rPr lang="en-US" sz="1600" dirty="0">
                <a:solidFill>
                  <a:srgbClr val="002060"/>
                </a:solidFill>
                <a:latin typeface="Cambria" panose="02040503050406030204" pitchFamily="18" charset="0"/>
              </a:rPr>
              <a:t>Altera Corporation, “DSP Blocks in </a:t>
            </a:r>
            <a:r>
              <a:rPr lang="en-US" sz="1600" dirty="0" err="1">
                <a:solidFill>
                  <a:srgbClr val="002060"/>
                </a:solidFill>
                <a:latin typeface="Cambria" panose="02040503050406030204" pitchFamily="18" charset="0"/>
              </a:rPr>
              <a:t>Stratix</a:t>
            </a:r>
            <a:r>
              <a:rPr lang="en-US" sz="1600" dirty="0">
                <a:solidFill>
                  <a:srgbClr val="002060"/>
                </a:solidFill>
                <a:latin typeface="Cambria" panose="02040503050406030204" pitchFamily="18" charset="0"/>
              </a:rPr>
              <a:t> II and </a:t>
            </a:r>
            <a:r>
              <a:rPr lang="en-US" sz="1600" dirty="0" err="1">
                <a:solidFill>
                  <a:srgbClr val="002060"/>
                </a:solidFill>
                <a:latin typeface="Cambria" panose="02040503050406030204" pitchFamily="18" charset="0"/>
              </a:rPr>
              <a:t>Stratix</a:t>
            </a:r>
            <a:r>
              <a:rPr lang="en-US" sz="1600" dirty="0">
                <a:solidFill>
                  <a:srgbClr val="002060"/>
                </a:solidFill>
                <a:latin typeface="Cambria" panose="02040503050406030204" pitchFamily="18" charset="0"/>
              </a:rPr>
              <a:t> II GX Devices,” January 2008.  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Altera Corporation, “</a:t>
            </a:r>
            <a:r>
              <a:rPr lang="en-US" sz="1600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Stratix</a:t>
            </a:r>
            <a:r>
              <a:rPr lang="en-US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 II Architecture,” May 2007.</a:t>
            </a:r>
          </a:p>
          <a:p>
            <a:r>
              <a:rPr lang="en-US" sz="1600" dirty="0">
                <a:solidFill>
                  <a:srgbClr val="002060"/>
                </a:solidFill>
                <a:latin typeface="Cambria" panose="02040503050406030204" pitchFamily="18" charset="0"/>
              </a:rPr>
              <a:t>Lattice Semiconductor- Diamond Student Web edition. </a:t>
            </a:r>
            <a:endParaRPr lang="en-US" sz="16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r>
              <a:rPr lang="en-US" sz="1600" dirty="0">
                <a:solidFill>
                  <a:srgbClr val="002060"/>
                </a:solidFill>
                <a:latin typeface="Cambria" panose="02040503050406030204" pitchFamily="18" charset="0"/>
              </a:rPr>
              <a:t>Lattice Semiconductor, “Lattice ECP3 </a:t>
            </a:r>
            <a:r>
              <a:rPr lang="en-US" sz="1600" dirty="0" err="1">
                <a:solidFill>
                  <a:srgbClr val="002060"/>
                </a:solidFill>
                <a:latin typeface="Cambria" panose="02040503050406030204" pitchFamily="18" charset="0"/>
              </a:rPr>
              <a:t>SysDSP</a:t>
            </a:r>
            <a:r>
              <a:rPr lang="en-US" sz="1600" dirty="0">
                <a:solidFill>
                  <a:srgbClr val="002060"/>
                </a:solidFill>
                <a:latin typeface="Cambria" panose="02040503050406030204" pitchFamily="18" charset="0"/>
              </a:rPr>
              <a:t> Usage Guide, Technical note TN8112,” February 2012.  </a:t>
            </a:r>
          </a:p>
          <a:p>
            <a:r>
              <a:rPr lang="en-US" sz="1600" dirty="0">
                <a:solidFill>
                  <a:srgbClr val="002060"/>
                </a:solidFill>
                <a:latin typeface="Cambria" panose="02040503050406030204" pitchFamily="18" charset="0"/>
              </a:rPr>
              <a:t>Lattice Semiconductor, “Lattice Power Consumption and Management for LatticeECP3 Devices Usage </a:t>
            </a:r>
            <a:r>
              <a:rPr lang="en-US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Guide, </a:t>
            </a:r>
            <a:r>
              <a:rPr lang="en-US" sz="1600" dirty="0">
                <a:solidFill>
                  <a:srgbClr val="002060"/>
                </a:solidFill>
                <a:latin typeface="Cambria" panose="02040503050406030204" pitchFamily="18" charset="0"/>
              </a:rPr>
              <a:t>Technical note TN1181,” February 2012</a:t>
            </a:r>
            <a:r>
              <a:rPr lang="en-US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.</a:t>
            </a:r>
          </a:p>
          <a:p>
            <a:r>
              <a:rPr lang="en-US" sz="1600" dirty="0" err="1">
                <a:solidFill>
                  <a:srgbClr val="002060"/>
                </a:solidFill>
                <a:latin typeface="Cambria" panose="02040503050406030204" pitchFamily="18" charset="0"/>
              </a:rPr>
              <a:t>Mirzaei</a:t>
            </a:r>
            <a:r>
              <a:rPr lang="en-US" sz="1600" dirty="0">
                <a:solidFill>
                  <a:srgbClr val="002060"/>
                </a:solidFill>
                <a:latin typeface="Cambria" panose="02040503050406030204" pitchFamily="18" charset="0"/>
              </a:rPr>
              <a:t>, </a:t>
            </a:r>
            <a:r>
              <a:rPr lang="en-US" sz="1600" dirty="0" err="1">
                <a:solidFill>
                  <a:srgbClr val="002060"/>
                </a:solidFill>
                <a:latin typeface="Cambria" panose="02040503050406030204" pitchFamily="18" charset="0"/>
              </a:rPr>
              <a:t>Shahnam</a:t>
            </a:r>
            <a:r>
              <a:rPr lang="en-US" sz="1600" dirty="0">
                <a:solidFill>
                  <a:srgbClr val="002060"/>
                </a:solidFill>
                <a:latin typeface="Cambria" panose="02040503050406030204" pitchFamily="18" charset="0"/>
              </a:rPr>
              <a:t>, “Design Methodologies and Architectures for Digital Signal Processing on FPGAs,” in Doctor of Philosophy’s dissertation, University Of California Santa Barbara, June 2010</a:t>
            </a:r>
            <a:r>
              <a:rPr lang="en-US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.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Patterson, D. A., Hennessy, J. L., </a:t>
            </a:r>
            <a:r>
              <a:rPr lang="en-US" sz="1600" i="1" dirty="0">
                <a:solidFill>
                  <a:srgbClr val="002060"/>
                </a:solidFill>
                <a:latin typeface="Cambria" panose="02040503050406030204" pitchFamily="18" charset="0"/>
              </a:rPr>
              <a:t>Computer Organization &amp; Design: The Hardware/Software Interface, 4</a:t>
            </a:r>
            <a:r>
              <a:rPr lang="en-US" sz="1600" i="1" baseline="30000" dirty="0">
                <a:solidFill>
                  <a:srgbClr val="002060"/>
                </a:solidFill>
                <a:latin typeface="Cambria" panose="02040503050406030204" pitchFamily="18" charset="0"/>
              </a:rPr>
              <a:t>th</a:t>
            </a:r>
            <a:r>
              <a:rPr lang="en-US" sz="1600" i="1" dirty="0">
                <a:solidFill>
                  <a:srgbClr val="002060"/>
                </a:solidFill>
                <a:latin typeface="Cambria" panose="02040503050406030204" pitchFamily="18" charset="0"/>
              </a:rPr>
              <a:t> Edition</a:t>
            </a:r>
            <a:r>
              <a:rPr lang="en-US" sz="1600" dirty="0">
                <a:solidFill>
                  <a:srgbClr val="002060"/>
                </a:solidFill>
                <a:latin typeface="Cambria" panose="02040503050406030204" pitchFamily="18" charset="0"/>
              </a:rPr>
              <a:t>, Morgan Kaufmann Publishers (Elsevier), 2009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Shinde, A., Agrawal, V. D., </a:t>
            </a:r>
            <a:r>
              <a:rPr lang="en-US" sz="1600" dirty="0">
                <a:solidFill>
                  <a:srgbClr val="002060"/>
                </a:solidFill>
                <a:latin typeface="Cambria" panose="02040503050406030204" pitchFamily="18" charset="0"/>
              </a:rPr>
              <a:t>“Managing Performance and Efficiency of a Processor,” </a:t>
            </a:r>
            <a:r>
              <a:rPr lang="en-US" sz="1600" i="1" dirty="0">
                <a:solidFill>
                  <a:srgbClr val="002060"/>
                </a:solidFill>
                <a:latin typeface="Cambria" panose="02040503050406030204" pitchFamily="18" charset="0"/>
              </a:rPr>
              <a:t>Proc. 45</a:t>
            </a:r>
            <a:r>
              <a:rPr lang="en-US" sz="1600" i="1" baseline="30000" dirty="0">
                <a:solidFill>
                  <a:srgbClr val="002060"/>
                </a:solidFill>
                <a:latin typeface="Cambria" panose="02040503050406030204" pitchFamily="18" charset="0"/>
              </a:rPr>
              <a:t>th</a:t>
            </a:r>
            <a:r>
              <a:rPr lang="en-US" sz="1600" i="1" dirty="0">
                <a:solidFill>
                  <a:srgbClr val="002060"/>
                </a:solidFill>
                <a:latin typeface="Cambria" panose="02040503050406030204" pitchFamily="18" charset="0"/>
              </a:rPr>
              <a:t> IEEE Southeastern </a:t>
            </a:r>
            <a:r>
              <a:rPr lang="en-US" sz="1600" i="1" dirty="0" err="1">
                <a:solidFill>
                  <a:srgbClr val="002060"/>
                </a:solidFill>
                <a:latin typeface="Cambria" panose="02040503050406030204" pitchFamily="18" charset="0"/>
              </a:rPr>
              <a:t>Symp</a:t>
            </a:r>
            <a:r>
              <a:rPr lang="en-US" sz="1600" i="1" dirty="0">
                <a:solidFill>
                  <a:srgbClr val="002060"/>
                </a:solidFill>
                <a:latin typeface="Cambria" panose="02040503050406030204" pitchFamily="18" charset="0"/>
              </a:rPr>
              <a:t>. System Theory</a:t>
            </a:r>
            <a:r>
              <a:rPr lang="en-US" sz="1600" dirty="0">
                <a:solidFill>
                  <a:srgbClr val="002060"/>
                </a:solidFill>
                <a:latin typeface="Cambria" panose="02040503050406030204" pitchFamily="18" charset="0"/>
              </a:rPr>
              <a:t>, March </a:t>
            </a:r>
            <a:r>
              <a:rPr lang="en-US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2013</a:t>
            </a:r>
          </a:p>
          <a:p>
            <a:endParaRPr lang="en-US" sz="14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endParaRPr lang="en-US" sz="14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endParaRPr lang="en-US" sz="14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endParaRPr lang="en-US" sz="14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endParaRPr lang="en-US" sz="14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>
              <a:buFont typeface="Wingdings" pitchFamily="2" charset="2"/>
              <a:buChar char="§"/>
            </a:pPr>
            <a:endParaRPr lang="en-US" sz="140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Cambria" pitchFamily="18" charset="0"/>
              </a:rPr>
              <a:t>October 1, </a:t>
            </a:r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2013</a:t>
            </a:r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245225"/>
            <a:ext cx="2133600" cy="476250"/>
          </a:xfrm>
        </p:spPr>
        <p:txBody>
          <a:bodyPr/>
          <a:lstStyle/>
          <a:p>
            <a:pPr algn="ctr"/>
            <a:fld id="{0643083D-6E58-43E8-AB17-D4A0FE57C16F}" type="slidenum">
              <a:rPr lang="en-US" smtClean="0">
                <a:solidFill>
                  <a:srgbClr val="002060"/>
                </a:solidFill>
                <a:latin typeface="Cambria" pitchFamily="18" charset="0"/>
              </a:rPr>
              <a:pPr algn="ctr"/>
              <a:t>22</a:t>
            </a:fld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105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October 1, 2013</a:t>
            </a:r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245225"/>
            <a:ext cx="2133600" cy="476250"/>
          </a:xfrm>
        </p:spPr>
        <p:txBody>
          <a:bodyPr/>
          <a:lstStyle/>
          <a:p>
            <a:pPr algn="ctr"/>
            <a:fld id="{0643083D-6E58-43E8-AB17-D4A0FE57C16F}" type="slidenum">
              <a:rPr lang="en-US" smtClean="0">
                <a:solidFill>
                  <a:srgbClr val="002060"/>
                </a:solidFill>
                <a:latin typeface="Cambria" pitchFamily="18" charset="0"/>
              </a:rPr>
              <a:pPr algn="ctr"/>
              <a:t>23</a:t>
            </a:fld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2952541"/>
            <a:ext cx="5669280" cy="830997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Thank You</a:t>
            </a:r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551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Cambria" pitchFamily="18" charset="0"/>
              </a:rPr>
              <a:t>October </a:t>
            </a:r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1, 2013</a:t>
            </a:r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245225"/>
            <a:ext cx="2133600" cy="476250"/>
          </a:xfrm>
        </p:spPr>
        <p:txBody>
          <a:bodyPr/>
          <a:lstStyle/>
          <a:p>
            <a:pPr algn="ctr"/>
            <a:fld id="{0643083D-6E58-43E8-AB17-D4A0FE57C16F}" type="slidenum">
              <a:rPr lang="en-US" smtClean="0">
                <a:solidFill>
                  <a:srgbClr val="002060"/>
                </a:solidFill>
                <a:latin typeface="Cambria" pitchFamily="18" charset="0"/>
              </a:rPr>
              <a:pPr algn="ctr"/>
              <a:t>24</a:t>
            </a:fld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52600" y="2952541"/>
            <a:ext cx="5669280" cy="830997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Questions?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endParaRPr lang="en-US" sz="48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638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648188252"/>
              </p:ext>
            </p:extLst>
          </p:nvPr>
        </p:nvGraphicFramePr>
        <p:xfrm>
          <a:off x="457200" y="274638"/>
          <a:ext cx="8229600" cy="944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124200"/>
            <a:ext cx="8229600" cy="330676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en-US" sz="20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Performance</a:t>
            </a:r>
            <a:r>
              <a:rPr lang="en-US" sz="2000" dirty="0">
                <a:solidFill>
                  <a:srgbClr val="002060"/>
                </a:solidFill>
                <a:latin typeface="Cambria" panose="02040503050406030204" pitchFamily="18" charset="0"/>
              </a:rPr>
              <a:t>, Power and </a:t>
            </a:r>
            <a:r>
              <a:rPr lang="en-US" sz="2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Area are three conflicting goals, and industry </a:t>
            </a:r>
            <a:r>
              <a:rPr lang="en-US" sz="2000" dirty="0">
                <a:solidFill>
                  <a:srgbClr val="002060"/>
                </a:solidFill>
                <a:latin typeface="Cambria" panose="02040503050406030204" pitchFamily="18" charset="0"/>
              </a:rPr>
              <a:t>demands that all </a:t>
            </a:r>
            <a:r>
              <a:rPr lang="en-US" sz="2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three aspects </a:t>
            </a:r>
            <a:r>
              <a:rPr lang="en-US" sz="2000" dirty="0">
                <a:solidFill>
                  <a:srgbClr val="002060"/>
                </a:solidFill>
                <a:latin typeface="Cambria" panose="02040503050406030204" pitchFamily="18" charset="0"/>
              </a:rPr>
              <a:t>be co-optimized.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To </a:t>
            </a:r>
            <a:r>
              <a:rPr lang="en-US" sz="2000" dirty="0">
                <a:solidFill>
                  <a:srgbClr val="002060"/>
                </a:solidFill>
                <a:latin typeface="Cambria" panose="02040503050406030204" pitchFamily="18" charset="0"/>
              </a:rPr>
              <a:t>obtain a complete performance modeling requires </a:t>
            </a:r>
            <a:r>
              <a:rPr lang="en-US" sz="2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marrying </a:t>
            </a:r>
            <a:r>
              <a:rPr lang="en-US" sz="2000" dirty="0">
                <a:solidFill>
                  <a:srgbClr val="002060"/>
                </a:solidFill>
                <a:latin typeface="Cambria" panose="02040503050406030204" pitchFamily="18" charset="0"/>
              </a:rPr>
              <a:t>everything from high-level </a:t>
            </a:r>
            <a:r>
              <a:rPr lang="en-US" sz="2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modeling and synthesis to  better characterization and verification. </a:t>
            </a:r>
            <a:endParaRPr lang="en-US" sz="20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October 1, 2013</a:t>
            </a:r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245225"/>
            <a:ext cx="2133600" cy="476250"/>
          </a:xfrm>
        </p:spPr>
        <p:txBody>
          <a:bodyPr/>
          <a:lstStyle/>
          <a:p>
            <a:pPr algn="ctr"/>
            <a:fld id="{0643083D-6E58-43E8-AB17-D4A0FE57C16F}" type="slidenum">
              <a:rPr lang="en-US" smtClean="0">
                <a:solidFill>
                  <a:srgbClr val="002060"/>
                </a:solidFill>
                <a:latin typeface="Cambria" pitchFamily="18" charset="0"/>
              </a:rPr>
              <a:pPr algn="ctr"/>
              <a:t>3</a:t>
            </a:fld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3733800" y="1828800"/>
            <a:ext cx="1676400" cy="1219200"/>
          </a:xfrm>
          <a:prstGeom prst="triangle">
            <a:avLst>
              <a:gd name="adj" fmla="val 50000"/>
            </a:avLst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52800" y="142869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Performance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88821" y="2847945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anose="02040503050406030204" pitchFamily="18" charset="0"/>
              </a:rPr>
              <a:t>Power</a:t>
            </a:r>
            <a:endParaRPr lang="en-US" sz="20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95900" y="2847945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anose="02040503050406030204" pitchFamily="18" charset="0"/>
              </a:rPr>
              <a:t>Area</a:t>
            </a:r>
            <a:endParaRPr lang="en-US" sz="20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180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891537353"/>
              </p:ext>
            </p:extLst>
          </p:nvPr>
        </p:nvGraphicFramePr>
        <p:xfrm>
          <a:off x="457200" y="274638"/>
          <a:ext cx="8229600" cy="944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October 1, 2013</a:t>
            </a:r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245225"/>
            <a:ext cx="2133600" cy="476250"/>
          </a:xfrm>
        </p:spPr>
        <p:txBody>
          <a:bodyPr/>
          <a:lstStyle/>
          <a:p>
            <a:pPr algn="ctr"/>
            <a:fld id="{0643083D-6E58-43E8-AB17-D4A0FE57C16F}" type="slidenum">
              <a:rPr lang="en-US" smtClean="0">
                <a:solidFill>
                  <a:srgbClr val="002060"/>
                </a:solidFill>
                <a:latin typeface="Cambria" pitchFamily="18" charset="0"/>
              </a:rPr>
              <a:pPr algn="ctr"/>
              <a:t>4</a:t>
            </a:fld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600200"/>
            <a:ext cx="70104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581D"/>
              </a:buClr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002060"/>
                </a:solidFill>
                <a:latin typeface="Cambria" pitchFamily="18" charset="0"/>
              </a:rPr>
              <a:t>What is Characterization?</a:t>
            </a:r>
          </a:p>
          <a:p>
            <a:pPr>
              <a:buClr>
                <a:srgbClr val="FF581D"/>
              </a:buClr>
            </a:pPr>
            <a:endParaRPr lang="en-US" sz="2000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342900" indent="-342900">
              <a:buClr>
                <a:srgbClr val="FF581D"/>
              </a:buClr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002060"/>
                </a:solidFill>
                <a:latin typeface="Cambria" pitchFamily="18" charset="0"/>
              </a:rPr>
              <a:t>Characterization over Process, Voltage, Temperature</a:t>
            </a:r>
          </a:p>
          <a:p>
            <a:pPr marL="342900" indent="-342900">
              <a:buClr>
                <a:srgbClr val="FF581D"/>
              </a:buClr>
              <a:buFont typeface="Wingdings" pitchFamily="2" charset="2"/>
              <a:buChar char="v"/>
            </a:pPr>
            <a:endParaRPr lang="en-US" sz="2000" dirty="0">
              <a:solidFill>
                <a:srgbClr val="002060"/>
              </a:solidFill>
              <a:latin typeface="Cambria" pitchFamily="18" charset="0"/>
            </a:endParaRPr>
          </a:p>
          <a:p>
            <a:pPr marL="342900" indent="-342900">
              <a:lnSpc>
                <a:spcPct val="150000"/>
              </a:lnSpc>
              <a:buClr>
                <a:srgbClr val="FF581D"/>
              </a:buClr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002060"/>
                </a:solidFill>
                <a:latin typeface="Cambria" pitchFamily="18" charset="0"/>
              </a:rPr>
              <a:t>Performance Metric</a:t>
            </a:r>
          </a:p>
          <a:p>
            <a:pPr marL="342900" indent="-342900">
              <a:buClr>
                <a:srgbClr val="FF581D"/>
              </a:buClr>
              <a:buFont typeface="Wingdings" pitchFamily="2" charset="2"/>
              <a:buChar char="v"/>
            </a:pPr>
            <a:endParaRPr lang="en-US" sz="2000" dirty="0">
              <a:solidFill>
                <a:srgbClr val="002060"/>
              </a:solidFill>
              <a:latin typeface="Cambria" pitchFamily="18" charset="0"/>
            </a:endParaRPr>
          </a:p>
          <a:p>
            <a:pPr marL="342900" indent="-342900">
              <a:buClr>
                <a:srgbClr val="FF581D"/>
              </a:buClr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002060"/>
                </a:solidFill>
                <a:latin typeface="Cambria" pitchFamily="18" charset="0"/>
              </a:rPr>
              <a:t>Energy Efficiency Metric</a:t>
            </a:r>
          </a:p>
          <a:p>
            <a:pPr marL="342900" indent="-342900">
              <a:buClr>
                <a:srgbClr val="FF581D"/>
              </a:buClr>
              <a:buFont typeface="Wingdings" pitchFamily="2" charset="2"/>
              <a:buChar char="v"/>
            </a:pPr>
            <a:endParaRPr lang="en-US" sz="2400" b="1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45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670924927"/>
              </p:ext>
            </p:extLst>
          </p:nvPr>
        </p:nvGraphicFramePr>
        <p:xfrm>
          <a:off x="457200" y="274638"/>
          <a:ext cx="8229600" cy="944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Cambria" pitchFamily="18" charset="0"/>
              </a:rPr>
              <a:t>October 1, </a:t>
            </a:r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2013</a:t>
            </a:r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245225"/>
            <a:ext cx="2133600" cy="476250"/>
          </a:xfrm>
        </p:spPr>
        <p:txBody>
          <a:bodyPr/>
          <a:lstStyle/>
          <a:p>
            <a:pPr algn="ctr"/>
            <a:fld id="{0643083D-6E58-43E8-AB17-D4A0FE57C16F}" type="slidenum">
              <a:rPr lang="en-US" smtClean="0">
                <a:solidFill>
                  <a:srgbClr val="002060"/>
                </a:solidFill>
                <a:latin typeface="Cambria" pitchFamily="18" charset="0"/>
              </a:rPr>
              <a:pPr algn="ctr"/>
              <a:t>5</a:t>
            </a:fld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371600"/>
            <a:ext cx="8001000" cy="470898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150000"/>
              </a:lnSpc>
              <a:buClr>
                <a:srgbClr val="FF581D"/>
              </a:buClr>
            </a:pPr>
            <a:r>
              <a:rPr lang="en-US" sz="2400" dirty="0" smtClean="0">
                <a:solidFill>
                  <a:srgbClr val="002060"/>
                </a:solidFill>
                <a:latin typeface="Cambria" pitchFamily="18" charset="0"/>
              </a:rPr>
              <a:t>Performance Metrics</a:t>
            </a:r>
            <a:r>
              <a:rPr lang="en-US" sz="2000" dirty="0" smtClean="0">
                <a:solidFill>
                  <a:srgbClr val="002060"/>
                </a:solidFill>
                <a:latin typeface="Cambria" pitchFamily="18" charset="0"/>
              </a:rPr>
              <a:t>:</a:t>
            </a:r>
          </a:p>
          <a:p>
            <a:pPr marL="342900" indent="-342900">
              <a:lnSpc>
                <a:spcPct val="150000"/>
              </a:lnSpc>
              <a:buClr>
                <a:srgbClr val="FF581D"/>
              </a:buClr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002060"/>
                </a:solidFill>
                <a:latin typeface="Cambria" pitchFamily="18" charset="0"/>
              </a:rPr>
              <a:t>Clock Frequency</a:t>
            </a:r>
          </a:p>
          <a:p>
            <a:pPr marL="342900" indent="-342900">
              <a:lnSpc>
                <a:spcPct val="150000"/>
              </a:lnSpc>
              <a:buClr>
                <a:srgbClr val="FF581D"/>
              </a:buClr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002060"/>
                </a:solidFill>
                <a:latin typeface="Cambria" pitchFamily="18" charset="0"/>
              </a:rPr>
              <a:t>MIPS</a:t>
            </a:r>
          </a:p>
          <a:p>
            <a:pPr marL="342900" indent="-342900">
              <a:lnSpc>
                <a:spcPct val="150000"/>
              </a:lnSpc>
              <a:buClr>
                <a:srgbClr val="FF581D"/>
              </a:buClr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002060"/>
                </a:solidFill>
                <a:latin typeface="Cambria" pitchFamily="18" charset="0"/>
              </a:rPr>
              <a:t>MFLOPS</a:t>
            </a:r>
          </a:p>
          <a:p>
            <a:pPr marL="342900" indent="-342900">
              <a:lnSpc>
                <a:spcPct val="150000"/>
              </a:lnSpc>
              <a:buClr>
                <a:srgbClr val="FF581D"/>
              </a:buClr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002060"/>
                </a:solidFill>
                <a:latin typeface="Cambria" pitchFamily="18" charset="0"/>
              </a:rPr>
              <a:t>SPEC ratio</a:t>
            </a:r>
          </a:p>
          <a:p>
            <a:pPr marL="342900" indent="-342900">
              <a:lnSpc>
                <a:spcPct val="150000"/>
              </a:lnSpc>
              <a:buClr>
                <a:srgbClr val="FF581D"/>
              </a:buClr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002060"/>
                </a:solidFill>
                <a:latin typeface="Cambria" pitchFamily="18" charset="0"/>
              </a:rPr>
              <a:t>Relative Efficiency</a:t>
            </a:r>
          </a:p>
          <a:p>
            <a:pPr marL="342900" indent="-342900">
              <a:lnSpc>
                <a:spcPct val="150000"/>
              </a:lnSpc>
              <a:buClr>
                <a:srgbClr val="FF581D"/>
              </a:buClr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002060"/>
                </a:solidFill>
                <a:latin typeface="Cambria" pitchFamily="18" charset="0"/>
              </a:rPr>
              <a:t>SWAP</a:t>
            </a:r>
          </a:p>
          <a:p>
            <a:pPr marL="342900" indent="-342900">
              <a:lnSpc>
                <a:spcPct val="150000"/>
              </a:lnSpc>
              <a:buClr>
                <a:srgbClr val="FF581D"/>
              </a:buClr>
              <a:buFont typeface="Wingdings" pitchFamily="2" charset="2"/>
              <a:buChar char="v"/>
            </a:pPr>
            <a:r>
              <a:rPr lang="en-US" sz="2000" dirty="0">
                <a:solidFill>
                  <a:srgbClr val="002060"/>
                </a:solidFill>
                <a:latin typeface="Cambria" pitchFamily="18" charset="0"/>
              </a:rPr>
              <a:t>Performance per </a:t>
            </a:r>
            <a:r>
              <a:rPr lang="en-US" sz="2000" dirty="0" smtClean="0">
                <a:solidFill>
                  <a:srgbClr val="002060"/>
                </a:solidFill>
                <a:latin typeface="Cambria" pitchFamily="18" charset="0"/>
              </a:rPr>
              <a:t>Watt</a:t>
            </a:r>
          </a:p>
          <a:p>
            <a:pPr marL="342900" indent="-342900">
              <a:lnSpc>
                <a:spcPct val="150000"/>
              </a:lnSpc>
              <a:buClr>
                <a:srgbClr val="FF581D"/>
              </a:buClr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002060"/>
                </a:solidFill>
                <a:latin typeface="Cambria" pitchFamily="18" charset="0"/>
              </a:rPr>
              <a:t>Cycle Efficiency</a:t>
            </a:r>
            <a:endParaRPr lang="en-US" sz="2400" b="1" dirty="0">
              <a:solidFill>
                <a:srgbClr val="002060"/>
              </a:solidFill>
              <a:latin typeface="Cambria" pitchFamily="18" charset="0"/>
            </a:endParaRPr>
          </a:p>
          <a:p>
            <a:pPr marL="342900" indent="-342900">
              <a:buClr>
                <a:srgbClr val="FF581D"/>
              </a:buClr>
              <a:buFont typeface="Wingdings" pitchFamily="2" charset="2"/>
              <a:buChar char="v"/>
            </a:pPr>
            <a:endParaRPr lang="en-US" sz="24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5638800"/>
            <a:ext cx="75438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solidFill>
                  <a:srgbClr val="002060"/>
                </a:solidFill>
                <a:latin typeface="Cambria" pitchFamily="18" charset="0"/>
              </a:rPr>
              <a:t>Source: </a:t>
            </a:r>
            <a:r>
              <a:rPr lang="en-US" sz="1000" dirty="0">
                <a:solidFill>
                  <a:srgbClr val="002060"/>
                </a:solidFill>
                <a:latin typeface="Cambria" panose="02040503050406030204" pitchFamily="18" charset="0"/>
              </a:rPr>
              <a:t>D. A. Patterson and J. L. Hennessy, </a:t>
            </a:r>
            <a:r>
              <a:rPr lang="en-US" sz="1000" i="1" dirty="0">
                <a:solidFill>
                  <a:srgbClr val="002060"/>
                </a:solidFill>
                <a:latin typeface="Cambria" panose="02040503050406030204" pitchFamily="18" charset="0"/>
              </a:rPr>
              <a:t>Computer Organization &amp; Design: The Hardware/Software Interface</a:t>
            </a:r>
            <a:r>
              <a:rPr lang="en-US" sz="1000" dirty="0">
                <a:solidFill>
                  <a:srgbClr val="002060"/>
                </a:solidFill>
                <a:latin typeface="Cambria" panose="02040503050406030204" pitchFamily="18" charset="0"/>
              </a:rPr>
              <a:t>, 4</a:t>
            </a:r>
            <a:r>
              <a:rPr lang="en-US" sz="1000" baseline="30000" dirty="0">
                <a:solidFill>
                  <a:srgbClr val="002060"/>
                </a:solidFill>
                <a:latin typeface="Cambria" panose="02040503050406030204" pitchFamily="18" charset="0"/>
              </a:rPr>
              <a:t>th</a:t>
            </a:r>
            <a:r>
              <a:rPr lang="en-US" sz="1000" dirty="0">
                <a:solidFill>
                  <a:srgbClr val="002060"/>
                </a:solidFill>
                <a:latin typeface="Cambria" panose="02040503050406030204" pitchFamily="18" charset="0"/>
              </a:rPr>
              <a:t> Edition, Morgan Kaufmann Publishers (Elsevier), </a:t>
            </a:r>
            <a:r>
              <a:rPr lang="en-US" sz="1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2009</a:t>
            </a:r>
          </a:p>
          <a:p>
            <a:r>
              <a:rPr lang="en-US" sz="1000" dirty="0">
                <a:solidFill>
                  <a:srgbClr val="002060"/>
                </a:solidFill>
                <a:latin typeface="Cambria" panose="02040503050406030204" pitchFamily="18" charset="0"/>
              </a:rPr>
              <a:t>A. </a:t>
            </a:r>
            <a:r>
              <a:rPr lang="en-US" sz="1000" dirty="0" err="1">
                <a:solidFill>
                  <a:srgbClr val="002060"/>
                </a:solidFill>
                <a:latin typeface="Cambria" panose="02040503050406030204" pitchFamily="18" charset="0"/>
              </a:rPr>
              <a:t>Shinde</a:t>
            </a:r>
            <a:r>
              <a:rPr lang="en-US" sz="1000" dirty="0">
                <a:solidFill>
                  <a:srgbClr val="002060"/>
                </a:solidFill>
                <a:latin typeface="Cambria" panose="02040503050406030204" pitchFamily="18" charset="0"/>
              </a:rPr>
              <a:t> and V. D. </a:t>
            </a:r>
            <a:r>
              <a:rPr lang="en-US" sz="1000" dirty="0" err="1">
                <a:solidFill>
                  <a:srgbClr val="002060"/>
                </a:solidFill>
                <a:latin typeface="Cambria" panose="02040503050406030204" pitchFamily="18" charset="0"/>
              </a:rPr>
              <a:t>Agrawal</a:t>
            </a:r>
            <a:r>
              <a:rPr lang="en-US" sz="1000" dirty="0">
                <a:solidFill>
                  <a:srgbClr val="002060"/>
                </a:solidFill>
                <a:latin typeface="Cambria" panose="02040503050406030204" pitchFamily="18" charset="0"/>
              </a:rPr>
              <a:t>, “Managing Performance and Efficiency of a Processor,” </a:t>
            </a:r>
            <a:r>
              <a:rPr lang="en-US" sz="1000" i="1" dirty="0">
                <a:solidFill>
                  <a:srgbClr val="002060"/>
                </a:solidFill>
                <a:latin typeface="Cambria" panose="02040503050406030204" pitchFamily="18" charset="0"/>
              </a:rPr>
              <a:t>Proc. 45</a:t>
            </a:r>
            <a:r>
              <a:rPr lang="en-US" sz="1000" i="1" baseline="30000" dirty="0">
                <a:solidFill>
                  <a:srgbClr val="002060"/>
                </a:solidFill>
                <a:latin typeface="Cambria" panose="02040503050406030204" pitchFamily="18" charset="0"/>
              </a:rPr>
              <a:t>th</a:t>
            </a:r>
            <a:r>
              <a:rPr lang="en-US" sz="1000" i="1" dirty="0">
                <a:solidFill>
                  <a:srgbClr val="002060"/>
                </a:solidFill>
                <a:latin typeface="Cambria" panose="02040503050406030204" pitchFamily="18" charset="0"/>
              </a:rPr>
              <a:t> IEEE Southeastern </a:t>
            </a:r>
            <a:r>
              <a:rPr lang="en-US" sz="1000" i="1" dirty="0" err="1">
                <a:solidFill>
                  <a:srgbClr val="002060"/>
                </a:solidFill>
                <a:latin typeface="Cambria" panose="02040503050406030204" pitchFamily="18" charset="0"/>
              </a:rPr>
              <a:t>Symp</a:t>
            </a:r>
            <a:r>
              <a:rPr lang="en-US" sz="1000" i="1" dirty="0">
                <a:solidFill>
                  <a:srgbClr val="002060"/>
                </a:solidFill>
                <a:latin typeface="Cambria" panose="02040503050406030204" pitchFamily="18" charset="0"/>
              </a:rPr>
              <a:t>. System Theory</a:t>
            </a:r>
            <a:r>
              <a:rPr lang="en-US" sz="1000" dirty="0">
                <a:solidFill>
                  <a:srgbClr val="002060"/>
                </a:solidFill>
                <a:latin typeface="Cambria" panose="02040503050406030204" pitchFamily="18" charset="0"/>
              </a:rPr>
              <a:t>, March 2013</a:t>
            </a:r>
            <a:endParaRPr lang="en-US" sz="10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endParaRPr lang="en-US" sz="10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17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328969808"/>
              </p:ext>
            </p:extLst>
          </p:nvPr>
        </p:nvGraphicFramePr>
        <p:xfrm>
          <a:off x="457200" y="274638"/>
          <a:ext cx="8229600" cy="944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400" dirty="0" smtClean="0">
                    <a:latin typeface="Cambria" panose="02040503050406030204" pitchFamily="18" charset="0"/>
                  </a:rPr>
                  <a:t>Cycle Efficiency</a:t>
                </a:r>
                <a:r>
                  <a:rPr lang="en-US" sz="2000" dirty="0" smtClean="0">
                    <a:latin typeface="Cambria" panose="02040503050406030204" pitchFamily="18" charset="0"/>
                  </a:rPr>
                  <a:t>:</a:t>
                </a:r>
              </a:p>
              <a:p>
                <a:pPr>
                  <a:lnSpc>
                    <a:spcPct val="150000"/>
                  </a:lnSpc>
                  <a:buFont typeface="Wingdings" panose="05000000000000000000" pitchFamily="2" charset="2"/>
                  <a:buChar char="v"/>
                </a:pPr>
                <a:r>
                  <a:rPr lang="en-US" sz="2000" dirty="0">
                    <a:latin typeface="Cambria" panose="02040503050406030204" pitchFamily="18" charset="0"/>
                  </a:rPr>
                  <a:t>Time </a:t>
                </a:r>
                <a:r>
                  <a:rPr lang="en-US" sz="2000" dirty="0" smtClean="0">
                    <a:latin typeface="Cambria" panose="02040503050406030204" pitchFamily="18" charset="0"/>
                  </a:rPr>
                  <a:t>Performance   =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𝐸𝑥𝑒𝑐𝑢𝑡𝑖𝑜𝑛</m:t>
                        </m:r>
                        <m:r>
                          <a:rPr lang="en-US" sz="20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𝑇𝑖𝑚𝑒</m:t>
                        </m:r>
                      </m:den>
                    </m:f>
                  </m:oMath>
                </a14:m>
                <a:endParaRPr lang="en-US" sz="2000" dirty="0">
                  <a:latin typeface="Cambria" panose="02040503050406030204" pitchFamily="18" charset="0"/>
                </a:endParaRPr>
              </a:p>
              <a:p>
                <a:pPr>
                  <a:lnSpc>
                    <a:spcPct val="150000"/>
                  </a:lnSpc>
                  <a:buFont typeface="Wingdings" panose="05000000000000000000" pitchFamily="2" charset="2"/>
                  <a:buChar char="v"/>
                </a:pPr>
                <a:r>
                  <a:rPr lang="en-US" sz="2000" dirty="0">
                    <a:latin typeface="Cambria" panose="02040503050406030204" pitchFamily="18" charset="0"/>
                  </a:rPr>
                  <a:t>Energy </a:t>
                </a:r>
                <a:r>
                  <a:rPr lang="en-US" sz="2000" dirty="0" smtClean="0">
                    <a:latin typeface="Cambria" panose="02040503050406030204" pitchFamily="18" charset="0"/>
                  </a:rPr>
                  <a:t>Performance =</a:t>
                </a:r>
                <a:r>
                  <a:rPr lang="en-US" sz="2000" dirty="0">
                    <a:latin typeface="Cambria" panose="02040503050406030204" pitchFamily="18" charset="0"/>
                  </a:rPr>
                  <a:t> </a:t>
                </a:r>
                <a:r>
                  <a:rPr lang="en-US" sz="2000" dirty="0" smtClean="0">
                    <a:latin typeface="Cambria" panose="02040503050406030204" pitchFamily="18" charset="0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𝐸𝑛𝑒𝑟𝑔𝑦</m:t>
                        </m:r>
                        <m:r>
                          <a:rPr lang="en-US" sz="20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𝐷𝑖𝑠𝑠𝑖𝑝𝑎𝑡𝑒𝑑</m:t>
                        </m:r>
                      </m:den>
                    </m:f>
                  </m:oMath>
                </a14:m>
                <a:endParaRPr lang="en-US" sz="2000" dirty="0">
                  <a:latin typeface="Cambria" panose="02040503050406030204" pitchFamily="18" charset="0"/>
                </a:endParaRPr>
              </a:p>
              <a:p>
                <a:pPr>
                  <a:lnSpc>
                    <a:spcPct val="150000"/>
                  </a:lnSpc>
                  <a:buFont typeface="Wingdings" panose="05000000000000000000" pitchFamily="2" charset="2"/>
                  <a:buChar char="v"/>
                </a:pPr>
                <a:r>
                  <a:rPr lang="en-US" sz="2000" dirty="0" smtClean="0">
                    <a:latin typeface="Cambria" panose="02040503050406030204" pitchFamily="18" charset="0"/>
                  </a:rPr>
                  <a:t>Consider speed of a processor measured in Clock Frequency (f)</a:t>
                </a:r>
              </a:p>
              <a:p>
                <a:pPr>
                  <a:lnSpc>
                    <a:spcPct val="150000"/>
                  </a:lnSpc>
                  <a:buFont typeface="Wingdings" panose="05000000000000000000" pitchFamily="2" charset="2"/>
                  <a:buChar char="v"/>
                  <a:defRPr/>
                </a:pPr>
                <a:r>
                  <a:rPr lang="en-US" sz="2000" dirty="0" smtClean="0">
                    <a:latin typeface="Cambria" panose="02040503050406030204" pitchFamily="18" charset="0"/>
                  </a:rPr>
                  <a:t>If a program uses </a:t>
                </a:r>
                <a:r>
                  <a:rPr lang="en-US" sz="2000" dirty="0">
                    <a:latin typeface="Cambria" panose="02040503050406030204" pitchFamily="18" charset="0"/>
                  </a:rPr>
                  <a:t>C clock </a:t>
                </a:r>
                <a:r>
                  <a:rPr lang="en-US" sz="2000" dirty="0" smtClean="0">
                    <a:latin typeface="Cambria" panose="02040503050406030204" pitchFamily="18" charset="0"/>
                  </a:rPr>
                  <a:t>cycles, then the execution time = C/f</a:t>
                </a:r>
                <a:endParaRPr lang="en-US" sz="2000" dirty="0">
                  <a:latin typeface="Cambria" panose="02040503050406030204" pitchFamily="18" charset="0"/>
                </a:endParaRPr>
              </a:p>
              <a:p>
                <a:pPr>
                  <a:lnSpc>
                    <a:spcPct val="150000"/>
                  </a:lnSpc>
                  <a:buFont typeface="Wingdings" panose="05000000000000000000" pitchFamily="2" charset="2"/>
                  <a:buChar char="v"/>
                  <a:defRPr/>
                </a:pPr>
                <a:r>
                  <a:rPr lang="en-US" sz="2000" dirty="0">
                    <a:latin typeface="Cambria" panose="02040503050406030204" pitchFamily="18" charset="0"/>
                  </a:rPr>
                  <a:t>Time performance = </a:t>
                </a:r>
                <a:r>
                  <a:rPr lang="en-US" sz="2000" dirty="0" smtClean="0">
                    <a:latin typeface="Cambria" panose="02040503050406030204" pitchFamily="18" charset="0"/>
                  </a:rPr>
                  <a:t>   f/C</a:t>
                </a:r>
                <a:endParaRPr lang="en-US" sz="2000" dirty="0">
                  <a:latin typeface="Cambria" panose="02040503050406030204" pitchFamily="18" charset="0"/>
                </a:endParaRPr>
              </a:p>
              <a:p>
                <a:pPr>
                  <a:lnSpc>
                    <a:spcPct val="150000"/>
                  </a:lnSpc>
                  <a:buFont typeface="Wingdings" panose="05000000000000000000" pitchFamily="2" charset="2"/>
                  <a:buChar char="v"/>
                  <a:defRPr/>
                </a:pPr>
                <a:r>
                  <a:rPr lang="en-US" sz="2000" dirty="0">
                    <a:latin typeface="Cambria" panose="02040503050406030204" pitchFamily="18" charset="0"/>
                  </a:rPr>
                  <a:t>T</a:t>
                </a:r>
                <a:r>
                  <a:rPr lang="en-US" sz="2000" dirty="0" smtClean="0">
                    <a:latin typeface="Cambria" panose="02040503050406030204" pitchFamily="18" charset="0"/>
                  </a:rPr>
                  <a:t>ime efficiency         =   f	(cycles per second)</a:t>
                </a:r>
              </a:p>
              <a:p>
                <a:pPr marL="0" indent="0">
                  <a:buNone/>
                </a:pPr>
                <a:endParaRPr lang="en-US" sz="2400" b="1" dirty="0" smtClean="0">
                  <a:latin typeface="Cambria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800" b="1" dirty="0" smtClean="0">
                  <a:latin typeface="Cambria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2800" b="1" dirty="0" smtClean="0">
                    <a:latin typeface="Cambria" panose="02040503050406030204" pitchFamily="18" charset="0"/>
                  </a:rPr>
                  <a:t>            </a:t>
                </a:r>
                <a:endParaRPr lang="en-US" sz="2800" b="1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0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7"/>
                <a:stretch>
                  <a:fillRect l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Cambria" pitchFamily="18" charset="0"/>
              </a:rPr>
              <a:t>October 1, </a:t>
            </a:r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2013</a:t>
            </a:r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245225"/>
            <a:ext cx="2133600" cy="476250"/>
          </a:xfrm>
        </p:spPr>
        <p:txBody>
          <a:bodyPr/>
          <a:lstStyle/>
          <a:p>
            <a:pPr algn="ctr"/>
            <a:fld id="{0643083D-6E58-43E8-AB17-D4A0FE57C16F}" type="slidenum">
              <a:rPr lang="en-US" smtClean="0">
                <a:solidFill>
                  <a:srgbClr val="002060"/>
                </a:solidFill>
                <a:latin typeface="Cambria" pitchFamily="18" charset="0"/>
              </a:rPr>
              <a:pPr algn="ctr"/>
              <a:t>6</a:t>
            </a:fld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341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254519098"/>
              </p:ext>
            </p:extLst>
          </p:nvPr>
        </p:nvGraphicFramePr>
        <p:xfrm>
          <a:off x="457200" y="274638"/>
          <a:ext cx="8229600" cy="944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44475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Cambria" pitchFamily="18" charset="0"/>
              </a:rPr>
              <a:t>October 1, </a:t>
            </a:r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2013</a:t>
            </a:r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245225"/>
            <a:ext cx="2133600" cy="476250"/>
          </a:xfrm>
        </p:spPr>
        <p:txBody>
          <a:bodyPr/>
          <a:lstStyle/>
          <a:p>
            <a:pPr algn="ctr"/>
            <a:fld id="{0643083D-6E58-43E8-AB17-D4A0FE57C16F}" type="slidenum">
              <a:rPr lang="en-US" smtClean="0">
                <a:solidFill>
                  <a:srgbClr val="002060"/>
                </a:solidFill>
                <a:latin typeface="Cambria" pitchFamily="18" charset="0"/>
              </a:rPr>
              <a:pPr algn="ctr"/>
              <a:t>7</a:t>
            </a:fld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4800" y="1371600"/>
                <a:ext cx="8382000" cy="46864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FF581D"/>
                  </a:buClr>
                  <a:buFont typeface="Wingdings" pitchFamily="2" charset="2"/>
                  <a:buChar char="v"/>
                </a:pPr>
                <a:r>
                  <a:rPr lang="en-US" sz="2000" dirty="0" smtClean="0">
                    <a:solidFill>
                      <a:srgbClr val="002060"/>
                    </a:solidFill>
                    <a:latin typeface="Cambria" pitchFamily="18" charset="0"/>
                  </a:rPr>
                  <a:t>The energy efficiency of a processor can be measured in terms of cycles/Joule.</a:t>
                </a:r>
              </a:p>
              <a:p>
                <a:pPr marL="342900" indent="-342900">
                  <a:buClr>
                    <a:srgbClr val="FF581D"/>
                  </a:buClr>
                  <a:buFont typeface="Wingdings" pitchFamily="2" charset="2"/>
                  <a:buChar char="v"/>
                </a:pPr>
                <a:r>
                  <a:rPr lang="en-US" sz="2000" dirty="0" smtClean="0">
                    <a:solidFill>
                      <a:srgbClr val="002060"/>
                    </a:solidFill>
                    <a:latin typeface="Cambria" pitchFamily="18" charset="0"/>
                  </a:rPr>
                  <a:t>Cycle Efficiency (</a:t>
                </a:r>
                <a:r>
                  <a:rPr lang="el-GR" sz="2800" dirty="0" smtClean="0">
                    <a:solidFill>
                      <a:srgbClr val="002060"/>
                    </a:solidFill>
                    <a:latin typeface="Cambria" panose="02040503050406030204" pitchFamily="18" charset="0"/>
                    <a:cs typeface="Times New Roman"/>
                  </a:rPr>
                  <a:t>η</a:t>
                </a:r>
                <a:r>
                  <a:rPr lang="en-US" sz="2000" dirty="0" smtClean="0">
                    <a:solidFill>
                      <a:srgbClr val="002060"/>
                    </a:solidFill>
                    <a:latin typeface="Cambria" pitchFamily="18" charset="0"/>
                  </a:rPr>
                  <a:t>) 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𝐸𝑃𝐶</m:t>
                        </m:r>
                      </m:den>
                    </m:f>
                  </m:oMath>
                </a14:m>
                <a:r>
                  <a:rPr lang="en-US" sz="2000" dirty="0" smtClean="0">
                    <a:solidFill>
                      <a:srgbClr val="002060"/>
                    </a:solidFill>
                    <a:latin typeface="Cambria" pitchFamily="18" charset="0"/>
                  </a:rPr>
                  <a:t>    cycles/J</a:t>
                </a:r>
                <a:endParaRPr lang="en-US" sz="2000" dirty="0">
                  <a:solidFill>
                    <a:srgbClr val="002060"/>
                  </a:solidFill>
                  <a:latin typeface="Cambria" pitchFamily="18" charset="0"/>
                </a:endParaRPr>
              </a:p>
              <a:p>
                <a:pPr marL="342900" indent="-342900">
                  <a:buClr>
                    <a:srgbClr val="FF581D"/>
                  </a:buClr>
                  <a:buFont typeface="Wingdings" pitchFamily="2" charset="2"/>
                  <a:buChar char="v"/>
                </a:pPr>
                <a:r>
                  <a:rPr lang="en-US" sz="2000" dirty="0" smtClean="0">
                    <a:solidFill>
                      <a:srgbClr val="002060"/>
                    </a:solidFill>
                    <a:latin typeface="Cambria" pitchFamily="18" charset="0"/>
                  </a:rPr>
                  <a:t>Consider a program which takes C clock cycles, Energy Dissipated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𝐶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sz="280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η</m:t>
                        </m:r>
                      </m:den>
                    </m:f>
                  </m:oMath>
                </a14:m>
                <a:endParaRPr lang="en-US" sz="2800" dirty="0" smtClean="0">
                  <a:solidFill>
                    <a:srgbClr val="002060"/>
                  </a:solidFill>
                  <a:latin typeface="Cambria" pitchFamily="18" charset="0"/>
                </a:endParaRPr>
              </a:p>
              <a:p>
                <a:pPr marL="342900" indent="-342900">
                  <a:buClr>
                    <a:srgbClr val="FF581D"/>
                  </a:buClr>
                  <a:buFont typeface="Wingdings" pitchFamily="2" charset="2"/>
                  <a:buChar char="v"/>
                </a:pPr>
                <a:r>
                  <a:rPr lang="en-US" sz="2000" dirty="0" smtClean="0">
                    <a:solidFill>
                      <a:srgbClr val="002060"/>
                    </a:solidFill>
                    <a:latin typeface="Cambria" pitchFamily="18" charset="0"/>
                  </a:rPr>
                  <a:t>Energy Performance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80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η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𝐶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rgbClr val="002060"/>
                    </a:solidFill>
                    <a:latin typeface="Cambria" pitchFamily="18" charset="0"/>
                  </a:rPr>
                  <a:t> </a:t>
                </a:r>
              </a:p>
              <a:p>
                <a:pPr marL="342900" indent="-342900">
                  <a:buClr>
                    <a:srgbClr val="FF581D"/>
                  </a:buClr>
                  <a:buFont typeface="Wingdings" pitchFamily="2" charset="2"/>
                  <a:buChar char="v"/>
                </a:pPr>
                <a:endParaRPr lang="en-US" sz="2800" dirty="0">
                  <a:solidFill>
                    <a:srgbClr val="002060"/>
                  </a:solidFill>
                  <a:latin typeface="Cambria" pitchFamily="18" charset="0"/>
                </a:endParaRPr>
              </a:p>
              <a:p>
                <a:pPr marL="342900" indent="-342900">
                  <a:buClr>
                    <a:srgbClr val="FF581D"/>
                  </a:buClr>
                  <a:buFont typeface="Wingdings" pitchFamily="2" charset="2"/>
                  <a:buChar char="v"/>
                </a:pPr>
                <a:r>
                  <a:rPr lang="en-US" sz="2000" dirty="0" smtClean="0">
                    <a:solidFill>
                      <a:srgbClr val="002060"/>
                    </a:solidFill>
                    <a:latin typeface="Cambria" pitchFamily="18" charset="0"/>
                  </a:rPr>
                  <a:t>Cycle Efficiency is an energy efficiency metric.	</a:t>
                </a:r>
              </a:p>
              <a:p>
                <a:pPr marL="342900" indent="-342900">
                  <a:buClr>
                    <a:srgbClr val="FF581D"/>
                  </a:buClr>
                  <a:buFont typeface="Wingdings" pitchFamily="2" charset="2"/>
                  <a:buChar char="v"/>
                </a:pPr>
                <a:endParaRPr lang="en-US" sz="2000" dirty="0">
                  <a:solidFill>
                    <a:srgbClr val="002060"/>
                  </a:solidFill>
                  <a:latin typeface="Cambria" pitchFamily="18" charset="0"/>
                </a:endParaRPr>
              </a:p>
              <a:p>
                <a:pPr marL="342900" indent="-342900">
                  <a:buClr>
                    <a:srgbClr val="FF581D"/>
                  </a:buClr>
                  <a:buFont typeface="Wingdings" pitchFamily="2" charset="2"/>
                  <a:buChar char="v"/>
                </a:pPr>
                <a:r>
                  <a:rPr lang="en-US" sz="2000" dirty="0" smtClean="0">
                    <a:solidFill>
                      <a:srgbClr val="002060"/>
                    </a:solidFill>
                    <a:latin typeface="Cambria" pitchFamily="18" charset="0"/>
                  </a:rPr>
                  <a:t>It can be compared to  performance in speed metric  ‘f’.</a:t>
                </a:r>
              </a:p>
              <a:p>
                <a:pPr marL="342900" indent="-342900">
                  <a:buClr>
                    <a:srgbClr val="FF581D"/>
                  </a:buClr>
                  <a:buFont typeface="Wingdings" pitchFamily="2" charset="2"/>
                  <a:buChar char="v"/>
                </a:pPr>
                <a:endParaRPr lang="en-US" sz="2000" dirty="0">
                  <a:solidFill>
                    <a:srgbClr val="002060"/>
                  </a:solidFill>
                  <a:latin typeface="Cambria" pitchFamily="18" charset="0"/>
                </a:endParaRPr>
              </a:p>
              <a:p>
                <a:pPr marL="342900" indent="-342900">
                  <a:lnSpc>
                    <a:spcPct val="150000"/>
                  </a:lnSpc>
                  <a:buClr>
                    <a:srgbClr val="FF581D"/>
                  </a:buClr>
                  <a:buFont typeface="Wingdings" pitchFamily="2" charset="2"/>
                  <a:buChar char="v"/>
                </a:pPr>
                <a:r>
                  <a:rPr lang="en-US" sz="2000" dirty="0">
                    <a:solidFill>
                      <a:srgbClr val="002060"/>
                    </a:solidFill>
                    <a:latin typeface="Cambria" pitchFamily="18" charset="0"/>
                  </a:rPr>
                  <a:t>f</a:t>
                </a:r>
                <a:r>
                  <a:rPr lang="en-US" sz="2000" dirty="0" smtClean="0">
                    <a:solidFill>
                      <a:srgbClr val="002060"/>
                    </a:solidFill>
                    <a:latin typeface="Cambria" pitchFamily="18" charset="0"/>
                  </a:rPr>
                  <a:t> </a:t>
                </a:r>
                <a:r>
                  <a:rPr lang="en-US" sz="2000" dirty="0" smtClean="0">
                    <a:solidFill>
                      <a:srgbClr val="002060"/>
                    </a:solidFill>
                    <a:latin typeface="Cambria" pitchFamily="18" charset="0"/>
                    <a:sym typeface="Wingdings" panose="05000000000000000000" pitchFamily="2" charset="2"/>
                  </a:rPr>
                  <a:t></a:t>
                </a:r>
                <a:r>
                  <a:rPr lang="en-US" sz="2000" dirty="0" smtClean="0">
                    <a:solidFill>
                      <a:srgbClr val="002060"/>
                    </a:solidFill>
                    <a:latin typeface="Cambria" pitchFamily="18" charset="0"/>
                  </a:rPr>
                  <a:t> mph         </a:t>
                </a:r>
                <a:r>
                  <a:rPr lang="el-GR" sz="2000" dirty="0" smtClean="0">
                    <a:solidFill>
                      <a:srgbClr val="002060"/>
                    </a:solidFill>
                    <a:latin typeface="Times New Roman"/>
                    <a:cs typeface="Times New Roman"/>
                  </a:rPr>
                  <a:t>η</a:t>
                </a:r>
                <a:r>
                  <a:rPr lang="en-US" sz="2000" dirty="0" smtClean="0">
                    <a:solidFill>
                      <a:srgbClr val="002060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000" dirty="0" smtClean="0">
                    <a:solidFill>
                      <a:srgbClr val="002060"/>
                    </a:solidFill>
                    <a:latin typeface="Times New Roman"/>
                    <a:cs typeface="Times New Roman"/>
                    <a:sym typeface="Wingdings" panose="05000000000000000000" pitchFamily="2" charset="2"/>
                  </a:rPr>
                  <a:t> mpg</a:t>
                </a:r>
                <a:r>
                  <a:rPr lang="en-US" sz="2000" dirty="0" smtClean="0">
                    <a:solidFill>
                      <a:srgbClr val="002060"/>
                    </a:solidFill>
                    <a:latin typeface="Cambria" pitchFamily="18" charset="0"/>
                  </a:rPr>
                  <a:t>	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371600"/>
                <a:ext cx="8382000" cy="4686476"/>
              </a:xfrm>
              <a:prstGeom prst="rect">
                <a:avLst/>
              </a:prstGeom>
              <a:blipFill rotWithShape="1">
                <a:blip r:embed="rId7"/>
                <a:stretch>
                  <a:fillRect l="-582" t="-650" b="-2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457200" y="5848290"/>
            <a:ext cx="69879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000" dirty="0" smtClean="0">
              <a:solidFill>
                <a:srgbClr val="002060"/>
              </a:solidFill>
              <a:latin typeface="Cambria" pitchFamily="18" charset="0"/>
            </a:endParaRPr>
          </a:p>
          <a:p>
            <a:r>
              <a:rPr lang="en-US" sz="1000" dirty="0" smtClean="0">
                <a:solidFill>
                  <a:srgbClr val="002060"/>
                </a:solidFill>
                <a:latin typeface="Cambria" pitchFamily="18" charset="0"/>
              </a:rPr>
              <a:t>Source</a:t>
            </a:r>
            <a:r>
              <a:rPr lang="en-US" sz="1000" dirty="0">
                <a:solidFill>
                  <a:srgbClr val="002060"/>
                </a:solidFill>
                <a:latin typeface="Cambria" pitchFamily="18" charset="0"/>
              </a:rPr>
              <a:t>: A. </a:t>
            </a:r>
            <a:r>
              <a:rPr lang="en-US" sz="1000" dirty="0" err="1">
                <a:solidFill>
                  <a:srgbClr val="002060"/>
                </a:solidFill>
                <a:latin typeface="Cambria" pitchFamily="18" charset="0"/>
              </a:rPr>
              <a:t>Shinde</a:t>
            </a:r>
            <a:r>
              <a:rPr lang="en-US" sz="1000" dirty="0">
                <a:solidFill>
                  <a:srgbClr val="002060"/>
                </a:solidFill>
                <a:latin typeface="Cambria" pitchFamily="18" charset="0"/>
              </a:rPr>
              <a:t> and V. D. </a:t>
            </a:r>
            <a:r>
              <a:rPr lang="en-US" sz="1000" dirty="0" err="1">
                <a:solidFill>
                  <a:srgbClr val="002060"/>
                </a:solidFill>
                <a:latin typeface="Cambria" pitchFamily="18" charset="0"/>
              </a:rPr>
              <a:t>Agrawal</a:t>
            </a:r>
            <a:r>
              <a:rPr lang="en-US" sz="1000" dirty="0">
                <a:solidFill>
                  <a:srgbClr val="002060"/>
                </a:solidFill>
                <a:latin typeface="Cambria" pitchFamily="18" charset="0"/>
              </a:rPr>
              <a:t>, “Managing Performance and Efficiency of a Processor,” </a:t>
            </a:r>
            <a:r>
              <a:rPr lang="en-US" sz="1000" i="1" dirty="0">
                <a:solidFill>
                  <a:srgbClr val="002060"/>
                </a:solidFill>
                <a:latin typeface="Cambria" panose="02040503050406030204" pitchFamily="18" charset="0"/>
              </a:rPr>
              <a:t>Proc. 45</a:t>
            </a:r>
            <a:r>
              <a:rPr lang="en-US" sz="1000" i="1" baseline="30000" dirty="0">
                <a:solidFill>
                  <a:srgbClr val="002060"/>
                </a:solidFill>
                <a:latin typeface="Cambria" panose="02040503050406030204" pitchFamily="18" charset="0"/>
              </a:rPr>
              <a:t>th</a:t>
            </a:r>
            <a:r>
              <a:rPr lang="en-US" sz="1000" i="1" dirty="0">
                <a:solidFill>
                  <a:srgbClr val="002060"/>
                </a:solidFill>
                <a:latin typeface="Cambria" panose="02040503050406030204" pitchFamily="18" charset="0"/>
              </a:rPr>
              <a:t> IEEE </a:t>
            </a:r>
            <a:r>
              <a:rPr lang="en-US" sz="1000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Southeastern </a:t>
            </a:r>
            <a:r>
              <a:rPr lang="en-US" sz="1000" i="1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Symp</a:t>
            </a:r>
            <a:r>
              <a:rPr lang="en-US" sz="1000" i="1" dirty="0">
                <a:solidFill>
                  <a:srgbClr val="002060"/>
                </a:solidFill>
                <a:latin typeface="Cambria" panose="02040503050406030204" pitchFamily="18" charset="0"/>
              </a:rPr>
              <a:t>. System Theory</a:t>
            </a:r>
            <a:r>
              <a:rPr lang="en-US" sz="1000" dirty="0">
                <a:solidFill>
                  <a:srgbClr val="002060"/>
                </a:solidFill>
                <a:latin typeface="Cambria" panose="02040503050406030204" pitchFamily="18" charset="0"/>
              </a:rPr>
              <a:t>, March </a:t>
            </a:r>
            <a:r>
              <a:rPr lang="en-US" sz="1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2013</a:t>
            </a:r>
          </a:p>
          <a:p>
            <a:r>
              <a:rPr lang="en-US" sz="1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Dr. Agrawal, Lower Power Design of Electronic </a:t>
            </a:r>
            <a:r>
              <a:rPr lang="en-US" sz="1000" dirty="0">
                <a:solidFill>
                  <a:srgbClr val="002060"/>
                </a:solidFill>
                <a:latin typeface="Cambria" panose="02040503050406030204" pitchFamily="18" charset="0"/>
              </a:rPr>
              <a:t>C</a:t>
            </a:r>
            <a:r>
              <a:rPr lang="en-US" sz="1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ircuits, lecture_8.ppt</a:t>
            </a:r>
            <a:endParaRPr lang="en-US" sz="10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endParaRPr lang="en-US" sz="1000" dirty="0" smtClean="0">
              <a:solidFill>
                <a:srgbClr val="002060"/>
              </a:solidFill>
              <a:latin typeface="Cambria" pitchFamily="18" charset="0"/>
            </a:endParaRPr>
          </a:p>
          <a:p>
            <a:endParaRPr lang="en-US" sz="1000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683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408795699"/>
              </p:ext>
            </p:extLst>
          </p:nvPr>
        </p:nvGraphicFramePr>
        <p:xfrm>
          <a:off x="457200" y="274638"/>
          <a:ext cx="8229600" cy="944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sz="28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Cambria" panose="02040503050406030204" pitchFamily="18" charset="0"/>
              </a:rPr>
              <a:t>Can we characterize an embedded DSP in an FPGA and use cycle efficiency to analyze its performance? Also, use cycle efficiency to compare the performance of a Hard Core to a  Soft Core</a:t>
            </a:r>
            <a:r>
              <a:rPr lang="en-US" sz="2000" dirty="0" smtClean="0"/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Cambria" pitchFamily="18" charset="0"/>
              </a:rPr>
              <a:t>October 1, </a:t>
            </a:r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2013</a:t>
            </a:r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245225"/>
            <a:ext cx="2133600" cy="476250"/>
          </a:xfrm>
        </p:spPr>
        <p:txBody>
          <a:bodyPr/>
          <a:lstStyle/>
          <a:p>
            <a:pPr algn="ctr"/>
            <a:fld id="{0643083D-6E58-43E8-AB17-D4A0FE57C16F}" type="slidenum">
              <a:rPr lang="en-US" smtClean="0">
                <a:solidFill>
                  <a:srgbClr val="002060"/>
                </a:solidFill>
                <a:latin typeface="Cambria" pitchFamily="18" charset="0"/>
              </a:rPr>
              <a:pPr algn="ctr"/>
              <a:t>8</a:t>
            </a:fld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886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61547007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22437"/>
            <a:ext cx="8229600" cy="3230563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Cambria" panose="02040503050406030204" pitchFamily="18" charset="0"/>
              </a:rPr>
              <a:t>Lattice ECP3 65nm FPGA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Cambria" panose="02040503050406030204" pitchFamily="18" charset="0"/>
              </a:rPr>
              <a:t>Design &amp; Synthesis Tool –Lattice Diamond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Cambria" panose="02040503050406030204" pitchFamily="18" charset="0"/>
              </a:rPr>
              <a:t>Lattice ECP3 DSP unit has cascadable </a:t>
            </a:r>
            <a:r>
              <a:rPr lang="en-US" sz="2000" dirty="0">
                <a:latin typeface="Cambria" panose="02040503050406030204" pitchFamily="18" charset="0"/>
              </a:rPr>
              <a:t>DSP slices that </a:t>
            </a:r>
            <a:r>
              <a:rPr lang="en-US" sz="2000" dirty="0" smtClean="0">
                <a:latin typeface="Cambria" panose="02040503050406030204" pitchFamily="18" charset="0"/>
              </a:rPr>
              <a:t>are ideal </a:t>
            </a:r>
            <a:r>
              <a:rPr lang="en-US" sz="2000" dirty="0">
                <a:latin typeface="Cambria" panose="02040503050406030204" pitchFamily="18" charset="0"/>
              </a:rPr>
              <a:t>for </a:t>
            </a:r>
            <a:r>
              <a:rPr lang="en-US" sz="2000" dirty="0" smtClean="0">
                <a:latin typeface="Cambria" panose="02040503050406030204" pitchFamily="18" charset="0"/>
              </a:rPr>
              <a:t>power sensitive wireless applications and </a:t>
            </a:r>
            <a:r>
              <a:rPr lang="en-US" sz="2000" dirty="0">
                <a:latin typeface="Cambria" panose="02040503050406030204" pitchFamily="18" charset="0"/>
              </a:rPr>
              <a:t>image signal </a:t>
            </a:r>
            <a:r>
              <a:rPr lang="en-US" sz="2000" dirty="0" smtClean="0">
                <a:latin typeface="Cambria" panose="02040503050406030204" pitchFamily="18" charset="0"/>
              </a:rPr>
              <a:t>processing.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Cambria" panose="02040503050406030204" pitchFamily="18" charset="0"/>
              </a:rPr>
              <a:t> Implementation of the function: Multiply Accumulate (MAC)                                     			</a:t>
            </a:r>
            <a:r>
              <a:rPr lang="de-DE" sz="2000" dirty="0" smtClean="0">
                <a:latin typeface="Cambria" panose="02040503050406030204" pitchFamily="18" charset="0"/>
              </a:rPr>
              <a:t>An </a:t>
            </a:r>
            <a:r>
              <a:rPr lang="de-DE" sz="2000" dirty="0">
                <a:latin typeface="Cambria" panose="02040503050406030204" pitchFamily="18" charset="0"/>
              </a:rPr>
              <a:t>x Bn </a:t>
            </a:r>
            <a:r>
              <a:rPr lang="de-DE" sz="2000" dirty="0" smtClean="0">
                <a:latin typeface="Cambria" panose="02040503050406030204" pitchFamily="18" charset="0"/>
              </a:rPr>
              <a:t>+ </a:t>
            </a:r>
            <a:r>
              <a:rPr lang="de-DE" sz="2000" dirty="0">
                <a:latin typeface="Cambria" panose="02040503050406030204" pitchFamily="18" charset="0"/>
              </a:rPr>
              <a:t>Pn-1 = Pn</a:t>
            </a:r>
            <a:r>
              <a:rPr lang="en-US" sz="2000" dirty="0" smtClean="0">
                <a:latin typeface="Cambria" panose="02040503050406030204" pitchFamily="18" charset="0"/>
              </a:rPr>
              <a:t>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>
                <a:latin typeface="Cambria" panose="02040503050406030204" pitchFamily="18" charset="0"/>
              </a:rPr>
              <a:t>             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Cambria" pitchFamily="18" charset="0"/>
              </a:rPr>
              <a:t>October 1, </a:t>
            </a:r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2013</a:t>
            </a:r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245225"/>
            <a:ext cx="2133600" cy="476250"/>
          </a:xfrm>
        </p:spPr>
        <p:txBody>
          <a:bodyPr/>
          <a:lstStyle/>
          <a:p>
            <a:pPr algn="ctr"/>
            <a:fld id="{0643083D-6E58-43E8-AB17-D4A0FE57C16F}" type="slidenum">
              <a:rPr lang="en-US" smtClean="0">
                <a:solidFill>
                  <a:srgbClr val="002060"/>
                </a:solidFill>
                <a:latin typeface="Cambria" pitchFamily="18" charset="0"/>
              </a:rPr>
              <a:pPr algn="ctr"/>
              <a:t>9</a:t>
            </a:fld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594360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ambria" panose="02040503050406030204" pitchFamily="18" charset="0"/>
              </a:rPr>
              <a:t>Source : Lattice ECP3 </a:t>
            </a:r>
            <a:r>
              <a:rPr lang="en-US" sz="1000" dirty="0" err="1" smtClean="0">
                <a:latin typeface="Cambria" panose="02040503050406030204" pitchFamily="18" charset="0"/>
              </a:rPr>
              <a:t>SysDSP</a:t>
            </a:r>
            <a:r>
              <a:rPr lang="en-US" sz="1000" dirty="0" smtClean="0">
                <a:latin typeface="Cambria" panose="02040503050406030204" pitchFamily="18" charset="0"/>
              </a:rPr>
              <a:t> usage guide</a:t>
            </a:r>
          </a:p>
          <a:p>
            <a:r>
              <a:rPr lang="en-US" sz="1000" dirty="0" smtClean="0">
                <a:latin typeface="Cambria" panose="02040503050406030204" pitchFamily="18" charset="0"/>
              </a:rPr>
              <a:t> </a:t>
            </a:r>
            <a:endParaRPr lang="en-US" sz="1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701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4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5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7308</TotalTime>
  <Words>1583</Words>
  <Application>Microsoft Office PowerPoint</Application>
  <PresentationFormat>On-screen Show (4:3)</PresentationFormat>
  <Paragraphs>366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Default Design</vt:lpstr>
      <vt:lpstr>Using Cycle Efficiency as a System Designer Metric to Characterize an Embedded DSP and Compare  Hard Core vs. Soft Core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Auburn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Aileen Broaddus</dc:creator>
  <cp:lastModifiedBy>Micah Bowden</cp:lastModifiedBy>
  <cp:revision>212</cp:revision>
  <dcterms:created xsi:type="dcterms:W3CDTF">2007-03-16T13:06:47Z</dcterms:created>
  <dcterms:modified xsi:type="dcterms:W3CDTF">2013-10-13T05:59:21Z</dcterms:modified>
</cp:coreProperties>
</file>